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82" r:id="rId2"/>
    <p:sldId id="256" r:id="rId3"/>
    <p:sldId id="430" r:id="rId4"/>
    <p:sldId id="306" r:id="rId5"/>
    <p:sldId id="439" r:id="rId6"/>
    <p:sldId id="266" r:id="rId7"/>
    <p:sldId id="307" r:id="rId8"/>
    <p:sldId id="265" r:id="rId9"/>
    <p:sldId id="384" r:id="rId10"/>
    <p:sldId id="385" r:id="rId11"/>
    <p:sldId id="386" r:id="rId12"/>
    <p:sldId id="434" r:id="rId13"/>
    <p:sldId id="435" r:id="rId14"/>
    <p:sldId id="436" r:id="rId15"/>
    <p:sldId id="395" r:id="rId16"/>
    <p:sldId id="396" r:id="rId17"/>
    <p:sldId id="397" r:id="rId18"/>
    <p:sldId id="400" r:id="rId19"/>
    <p:sldId id="431" r:id="rId20"/>
    <p:sldId id="283" r:id="rId21"/>
    <p:sldId id="317" r:id="rId22"/>
    <p:sldId id="402" r:id="rId23"/>
    <p:sldId id="320" r:id="rId24"/>
    <p:sldId id="404" r:id="rId25"/>
    <p:sldId id="415" r:id="rId26"/>
    <p:sldId id="433" r:id="rId27"/>
    <p:sldId id="438" r:id="rId28"/>
    <p:sldId id="408" r:id="rId29"/>
    <p:sldId id="406" r:id="rId30"/>
    <p:sldId id="407" r:id="rId31"/>
    <p:sldId id="410" r:id="rId32"/>
    <p:sldId id="432" r:id="rId33"/>
    <p:sldId id="324" r:id="rId34"/>
    <p:sldId id="411" r:id="rId35"/>
    <p:sldId id="413" r:id="rId36"/>
    <p:sldId id="332" r:id="rId37"/>
    <p:sldId id="336" r:id="rId38"/>
    <p:sldId id="440" r:id="rId39"/>
    <p:sldId id="442" r:id="rId40"/>
    <p:sldId id="443" r:id="rId41"/>
    <p:sldId id="444" r:id="rId42"/>
    <p:sldId id="445" r:id="rId43"/>
    <p:sldId id="417" r:id="rId44"/>
    <p:sldId id="334" r:id="rId45"/>
    <p:sldId id="338" r:id="rId46"/>
    <p:sldId id="335" r:id="rId47"/>
    <p:sldId id="423" r:id="rId48"/>
    <p:sldId id="424" r:id="rId49"/>
    <p:sldId id="437" r:id="rId50"/>
    <p:sldId id="286" r:id="rId51"/>
    <p:sldId id="425" r:id="rId52"/>
    <p:sldId id="280" r:id="rId53"/>
    <p:sldId id="278" r:id="rId54"/>
    <p:sldId id="426" r:id="rId55"/>
    <p:sldId id="427" r:id="rId56"/>
    <p:sldId id="428" r:id="rId57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2743"/>
    <a:srgbClr val="00A2FF"/>
    <a:srgbClr val="5E5E5E"/>
    <a:srgbClr val="1F77B4"/>
    <a:srgbClr val="E8EBE4"/>
    <a:srgbClr val="FF7F15"/>
    <a:srgbClr val="00B0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78"/>
    <p:restoredTop sz="96197"/>
  </p:normalViewPr>
  <p:slideViewPr>
    <p:cSldViewPr snapToGrid="0" snapToObjects="1">
      <p:cViewPr>
        <p:scale>
          <a:sx n="88" d="100"/>
          <a:sy n="88" d="100"/>
        </p:scale>
        <p:origin x="71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E1694-49D9-C54B-8A83-AD008E2D6256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C8D10-E934-4746-829C-B4C54850409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143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930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030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EC9B-787C-824C-894C-857B659FB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034B8-C425-C946-83B5-386EB7480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8366-FA73-7C40-9D66-F01278D9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613DA-3627-824F-B630-E2948873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35195-A057-A740-ABFD-A4428E7E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1446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F93D-B2C2-7048-94E6-5B0A3937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1939D-3520-5A4E-AC60-F1060FE9B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D6DC-E506-5049-B0CD-01E32D73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69E02-B2EF-CC4E-A982-1A0F3130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DBA1F-361D-CF4C-A4FB-8D2BD097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1076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8988E-5C51-134D-8C79-867D444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D2FE0-5CF2-8544-A5E3-F37FBDD3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76C2-05A5-5A4B-9AA6-732FC73A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4220-F883-2A4C-82CA-C524A70A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F099-3857-6B40-AE2C-2127FDED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257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7FAB-44BF-AB48-8D73-DA1AEA67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A5C9-E435-904F-9A50-ED9242E2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2556-21DE-C043-BE7B-9E2A549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E1C2-7A56-054D-A23E-DD2241BE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48906-A5FE-FF4D-A27E-550C5990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56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4E8A-2B0D-EB42-A978-1FE768A3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EB75-EBFD-8E42-82F0-A331F604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1795-369A-C94E-9F66-0A208AF1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BA02-0FCB-EA44-B7B5-96861116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F71C-9EF7-0C4B-BDDD-FB6BA964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860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8381-A6CF-6F47-A7A3-14C7831D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1EC3-D19C-DC4D-A5B9-9460AD4AA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A3376-5078-194F-9992-6B02E62E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1E5D-D454-0943-B25A-DA182891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7DE1-3EE7-D943-B7FD-A51C83BA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BA756-9D8E-C845-B692-3873FF00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0877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190A-2F02-BD4E-9E22-FE2A2CC9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7E7DD-D354-C048-8942-567BCCBE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92036-8FA2-734D-A0A4-540FA63F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EAE85-DEC4-6042-A589-63117EF75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7604-EC7A-9F4B-8B40-82D381275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45EAB-187C-284A-B3CB-5EC78439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DA07A-26C9-CA4B-8592-EA2C357C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9D14B-3E77-C64E-BBF4-00C096EE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615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ED17-FBEF-0040-96E6-994DBD52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2881A-CF7D-8C45-9008-E61A46B5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5F0EE-BDC6-3E43-BEAC-A339A972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E1059-D3D9-064E-BFD5-C588BE34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575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CF8FB-7AEB-7147-A83A-4DF08A93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F6FAA-2A77-D645-B7D9-87AF3594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85873-66FC-0E4A-A249-F6FA1658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041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E7F8-26AB-8045-9C68-095EB3F3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37C8-7D1E-D745-A650-7BE33872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687F2-0361-5E48-9242-1481CECC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96C55-C72A-6346-9F4D-E7EBB953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2A30C-17EA-D843-AB84-DCC67550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8998-8FCD-4A48-8077-41D395F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873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4506-CC8C-3948-98A1-3618A657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23419-833F-ED48-BCFF-352972904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7541E-9161-9845-900C-0B7F4D6B4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6B3E-FD83-2742-B704-CAA2A3EB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2EB9A-F8B6-4F40-A237-D183B7FA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D7B30-1A12-B54A-9EC7-A21A9020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8946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95531-CC31-C242-807F-85E2E673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68A4-CCF7-2A40-831F-1C89AC50A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3EE-7349-1747-80AE-DCDB34EFE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5F58-0AA8-724B-8DBF-E28AC2D343FC}" type="datetimeFigureOut">
              <a:rPr lang="en-FR" smtClean="0"/>
              <a:t>28/01/2026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D396-5C82-A643-8632-51B3DE0CC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28E0-1C6E-1140-BACB-EBB4D140C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282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5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uyknHZdo-aYezE2FsCAuc40igH8JJyGHZquvS-jjN3g/edit?usp=sharing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5801193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9F4F4-12FE-580B-E00C-CFCF2FCF9F40}"/>
              </a:ext>
            </a:extLst>
          </p:cNvPr>
          <p:cNvSpPr txBox="1"/>
          <p:nvPr/>
        </p:nvSpPr>
        <p:spPr>
          <a:xfrm>
            <a:off x="6742386" y="5960264"/>
            <a:ext cx="53190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Pedro L. C. Rodrigues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537CB7-C4BB-7CE0-0825-9715A7575578}"/>
              </a:ext>
            </a:extLst>
          </p:cNvPr>
          <p:cNvSpPr/>
          <p:nvPr/>
        </p:nvSpPr>
        <p:spPr>
          <a:xfrm>
            <a:off x="1006145" y="663992"/>
            <a:ext cx="10179710" cy="2511684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C973D-E8B9-CA36-F0E5-BE9D3B33A408}"/>
              </a:ext>
            </a:extLst>
          </p:cNvPr>
          <p:cNvSpPr txBox="1"/>
          <p:nvPr/>
        </p:nvSpPr>
        <p:spPr>
          <a:xfrm>
            <a:off x="945537" y="950338"/>
            <a:ext cx="10300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6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Introduction to Statistical Learning with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8D681-85A3-D3D9-0655-46D9193F23C1}"/>
              </a:ext>
            </a:extLst>
          </p:cNvPr>
          <p:cNvSpPr txBox="1"/>
          <p:nvPr/>
        </p:nvSpPr>
        <p:spPr>
          <a:xfrm>
            <a:off x="581859" y="3765159"/>
            <a:ext cx="110282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CM1: </a:t>
            </a:r>
            <a:r>
              <a:rPr lang="en-GB" sz="44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Introduction, simple linear regression, and some multivariate statistics</a:t>
            </a: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CEB626-DDD9-AA52-B79B-CE6D44BA6694}"/>
              </a:ext>
            </a:extLst>
          </p:cNvPr>
          <p:cNvSpPr txBox="1"/>
          <p:nvPr/>
        </p:nvSpPr>
        <p:spPr>
          <a:xfrm>
            <a:off x="318844" y="159071"/>
            <a:ext cx="4241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0E189-6F59-AFE9-F9A0-77022C39C6ED}"/>
              </a:ext>
            </a:extLst>
          </p:cNvPr>
          <p:cNvSpPr txBox="1"/>
          <p:nvPr/>
        </p:nvSpPr>
        <p:spPr>
          <a:xfrm>
            <a:off x="318844" y="1393276"/>
            <a:ext cx="10896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 will be dealing with three main </a:t>
            </a:r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statistical tasks</a:t>
            </a:r>
            <a:endParaRPr lang="en-FR" sz="32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2ECE29-C4A3-D1FE-3FDE-C24DB56BA6B3}"/>
              </a:ext>
            </a:extLst>
          </p:cNvPr>
          <p:cNvGrpSpPr/>
          <p:nvPr/>
        </p:nvGrpSpPr>
        <p:grpSpPr>
          <a:xfrm>
            <a:off x="1600053" y="2314520"/>
            <a:ext cx="8991893" cy="3781842"/>
            <a:chOff x="882869" y="2429006"/>
            <a:chExt cx="8991893" cy="37818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D40528-64C7-864B-B9F2-5BE93FBC4388}"/>
                </a:ext>
              </a:extLst>
            </p:cNvPr>
            <p:cNvSpPr txBox="1"/>
            <p:nvPr/>
          </p:nvSpPr>
          <p:spPr>
            <a:xfrm>
              <a:off x="1296308" y="2429006"/>
              <a:ext cx="83364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Regression</a:t>
              </a:r>
              <a:r>
                <a:rPr lang="en-FR" sz="3200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how can we relate a continuous variable to another set of variables?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D611E2-3D49-3CFF-6F4F-86DDE9200A65}"/>
                </a:ext>
              </a:extLst>
            </p:cNvPr>
            <p:cNvSpPr txBox="1"/>
            <p:nvPr/>
          </p:nvSpPr>
          <p:spPr>
            <a:xfrm>
              <a:off x="1296307" y="3781318"/>
              <a:ext cx="857845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Classification</a:t>
              </a:r>
              <a:r>
                <a:rPr lang="en-FR" sz="3200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how can we relate a discrete variable (i.e. a label) to another set of variables?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13E84A-586F-B31B-EBEF-BE4FCA744B8B}"/>
                </a:ext>
              </a:extLst>
            </p:cNvPr>
            <p:cNvSpPr txBox="1"/>
            <p:nvPr/>
          </p:nvSpPr>
          <p:spPr>
            <a:xfrm>
              <a:off x="1296307" y="5133630"/>
              <a:ext cx="85784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3200" b="1" dirty="0">
                  <a:solidFill>
                    <a:srgbClr val="FA274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Clustering:</a:t>
              </a:r>
              <a:r>
                <a:rPr lang="en-FR" sz="3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FR" sz="3200" dirty="0">
                  <a:solidFill>
                    <a:srgbClr val="5E5E5E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can we detect classes in a dataset and split its samples accordingly?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63EE06-7D1B-3854-DE50-1F24E4508F3B}"/>
                </a:ext>
              </a:extLst>
            </p:cNvPr>
            <p:cNvSpPr/>
            <p:nvPr/>
          </p:nvSpPr>
          <p:spPr>
            <a:xfrm>
              <a:off x="882870" y="2595666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02CB8A-43F2-5933-B3D2-A458B6922852}"/>
                </a:ext>
              </a:extLst>
            </p:cNvPr>
            <p:cNvSpPr/>
            <p:nvPr/>
          </p:nvSpPr>
          <p:spPr>
            <a:xfrm>
              <a:off x="882870" y="3920307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18A42E-9A35-3249-B194-8D62340DB001}"/>
                </a:ext>
              </a:extLst>
            </p:cNvPr>
            <p:cNvSpPr/>
            <p:nvPr/>
          </p:nvSpPr>
          <p:spPr>
            <a:xfrm>
              <a:off x="882869" y="5292420"/>
              <a:ext cx="282663" cy="282663"/>
            </a:xfrm>
            <a:prstGeom prst="ellipse">
              <a:avLst/>
            </a:prstGeom>
            <a:solidFill>
              <a:srgbClr val="FA27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20426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BBD5E-AB39-56D3-E357-109D42973E1F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8FC597-E200-2765-D100-C6F9F5CD2E77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5" name="Picture 4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E86210EF-D25C-6ACC-5FC8-15C29D46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17" y="2698233"/>
            <a:ext cx="4663536" cy="3495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ACD68-DE38-0219-B0FA-A368E9C0DED4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A07FB-33D2-BF69-5566-B6BC6AF845A4}"/>
              </a:ext>
            </a:extLst>
          </p:cNvPr>
          <p:cNvSpPr txBox="1"/>
          <p:nvPr/>
        </p:nvSpPr>
        <p:spPr>
          <a:xfrm>
            <a:off x="694611" y="335045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0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E020-BA6F-F309-BCF0-95FB4354C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723A91-1035-948D-B9B0-97E514E8DD9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15841E-A068-2E7E-881C-69D61DBBB48C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9A43F-B936-C8B5-3764-CEA1AA329343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33B202F-21B8-5A6C-0AC5-2B9D2E4C844D}"/>
              </a:ext>
            </a:extLst>
          </p:cNvPr>
          <p:cNvSpPr/>
          <p:nvPr/>
        </p:nvSpPr>
        <p:spPr>
          <a:xfrm>
            <a:off x="1240050" y="5037708"/>
            <a:ext cx="4855950" cy="69145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C3806-D0F6-9245-76B2-659FCBA74EB4}"/>
              </a:ext>
            </a:extLst>
          </p:cNvPr>
          <p:cNvSpPr txBox="1"/>
          <p:nvPr/>
        </p:nvSpPr>
        <p:spPr>
          <a:xfrm>
            <a:off x="1413109" y="5121825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VALUE ≈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x INCOME +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endParaRPr lang="en-FR" sz="2800" b="1" dirty="0">
              <a:solidFill>
                <a:srgbClr val="1F77B4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0043-CCD9-935F-86FB-C41CC987B688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AC3BD-28AE-8594-D0E9-3F5C1D7AA6B1}"/>
              </a:ext>
            </a:extLst>
          </p:cNvPr>
          <p:cNvSpPr txBox="1"/>
          <p:nvPr/>
        </p:nvSpPr>
        <p:spPr>
          <a:xfrm>
            <a:off x="694611" y="335045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8C1EAA-FDDF-C074-5B42-F49D9414A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96" t="9609" r="9241" b="5737"/>
          <a:stretch/>
        </p:blipFill>
        <p:spPr>
          <a:xfrm>
            <a:off x="7378409" y="2528951"/>
            <a:ext cx="4387316" cy="3394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42073-6E66-C3B2-3D4E-4BD10EFAC397}"/>
              </a:ext>
            </a:extLst>
          </p:cNvPr>
          <p:cNvSpPr txBox="1"/>
          <p:nvPr/>
        </p:nvSpPr>
        <p:spPr>
          <a:xfrm>
            <a:off x="9043717" y="594739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INCOME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536EE-1C7D-9ACB-2E92-9E004320C2E0}"/>
              </a:ext>
            </a:extLst>
          </p:cNvPr>
          <p:cNvSpPr txBox="1"/>
          <p:nvPr/>
        </p:nvSpPr>
        <p:spPr>
          <a:xfrm rot="16200000">
            <a:off x="6742338" y="40414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19C1E-DB30-4284-C0C9-C926A715CB1C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</p:spTree>
    <p:extLst>
      <p:ext uri="{BB962C8B-B14F-4D97-AF65-F5344CB8AC3E}">
        <p14:creationId xmlns:p14="http://schemas.microsoft.com/office/powerpoint/2010/main" val="150087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3F20D-01BE-6C82-C67E-11C7533B0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F5974-1BE5-0DCC-332D-9817CA90C748}"/>
              </a:ext>
            </a:extLst>
          </p:cNvPr>
          <p:cNvSpPr txBox="1"/>
          <p:nvPr/>
        </p:nvSpPr>
        <p:spPr>
          <a:xfrm>
            <a:off x="310816" y="1328622"/>
            <a:ext cx="1156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continuous variable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FA33A-80F5-A103-994C-A0C6B299915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52CBE-5F02-765E-AE2E-0BA176998800}"/>
              </a:ext>
            </a:extLst>
          </p:cNvPr>
          <p:cNvSpPr txBox="1"/>
          <p:nvPr/>
        </p:nvSpPr>
        <p:spPr>
          <a:xfrm>
            <a:off x="237600" y="159071"/>
            <a:ext cx="29402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1D87D-82C2-801D-AE24-C425D68B801C}"/>
              </a:ext>
            </a:extLst>
          </p:cNvPr>
          <p:cNvSpPr txBox="1"/>
          <p:nvPr/>
        </p:nvSpPr>
        <p:spPr>
          <a:xfrm>
            <a:off x="8113976" y="633857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A0488A8-77E8-7E9C-8980-6C6636C47C10}"/>
              </a:ext>
            </a:extLst>
          </p:cNvPr>
          <p:cNvSpPr/>
          <p:nvPr/>
        </p:nvSpPr>
        <p:spPr>
          <a:xfrm>
            <a:off x="1240050" y="3422638"/>
            <a:ext cx="4855950" cy="69145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27B1C-D6C7-4A1C-8978-C64B36FF79F9}"/>
              </a:ext>
            </a:extLst>
          </p:cNvPr>
          <p:cNvSpPr txBox="1"/>
          <p:nvPr/>
        </p:nvSpPr>
        <p:spPr>
          <a:xfrm>
            <a:off x="1413109" y="3506755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VALUE ≈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  <a:r>
              <a:rPr lang="en-FR" sz="2800" b="1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x INCOME + β</a:t>
            </a:r>
            <a:r>
              <a:rPr lang="en-FR" sz="2800" b="1" baseline="-25000" dirty="0">
                <a:solidFill>
                  <a:srgbClr val="1F77B4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0</a:t>
            </a:r>
            <a:endParaRPr lang="en-FR" sz="2800" b="1" dirty="0">
              <a:solidFill>
                <a:srgbClr val="1F77B4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2657E-EA70-08B2-3402-559710CB4A65}"/>
              </a:ext>
            </a:extLst>
          </p:cNvPr>
          <p:cNvSpPr txBox="1"/>
          <p:nvPr/>
        </p:nvSpPr>
        <p:spPr>
          <a:xfrm>
            <a:off x="694611" y="268340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AEDAD-7CD4-6399-5F60-59287E73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96" t="9609" r="9241" b="5737"/>
          <a:stretch/>
        </p:blipFill>
        <p:spPr>
          <a:xfrm>
            <a:off x="7378409" y="2528951"/>
            <a:ext cx="4387316" cy="3394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38D877-E05B-EE7D-CDE0-8E4E5B3E723A}"/>
              </a:ext>
            </a:extLst>
          </p:cNvPr>
          <p:cNvSpPr txBox="1"/>
          <p:nvPr/>
        </p:nvSpPr>
        <p:spPr>
          <a:xfrm>
            <a:off x="9043717" y="594739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INCOME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0CE2B-F06F-2414-C3B6-984F2B7C7562}"/>
              </a:ext>
            </a:extLst>
          </p:cNvPr>
          <p:cNvSpPr txBox="1"/>
          <p:nvPr/>
        </p:nvSpPr>
        <p:spPr>
          <a:xfrm rot="16200000">
            <a:off x="6742338" y="40414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latin typeface="Roboto Black" panose="02000000000000000000" pitchFamily="2" charset="0"/>
                <a:ea typeface="Roboto Black" panose="02000000000000000000" pitchFamily="2" charset="0"/>
              </a:rPr>
              <a:t>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FF434-AA04-CE66-15B0-6020B817CA6A}"/>
              </a:ext>
            </a:extLst>
          </p:cNvPr>
          <p:cNvSpPr txBox="1"/>
          <p:nvPr/>
        </p:nvSpPr>
        <p:spPr>
          <a:xfrm>
            <a:off x="694611" y="4388868"/>
            <a:ext cx="611377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significant are the parameters in the model? Can we define confidence intervals? Is the linear model a good one?</a:t>
            </a:r>
          </a:p>
          <a:p>
            <a:endParaRPr lang="en-FR" sz="26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FR" sz="2600" b="1" dirty="0">
                <a:solidFill>
                  <a:srgbClr val="00B05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↳ Should we include more predictors?</a:t>
            </a:r>
          </a:p>
        </p:txBody>
      </p:sp>
    </p:spTree>
    <p:extLst>
      <p:ext uri="{BB962C8B-B14F-4D97-AF65-F5344CB8AC3E}">
        <p14:creationId xmlns:p14="http://schemas.microsoft.com/office/powerpoint/2010/main" val="332495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41B94-69AD-5788-D9D4-0886AF7AA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0348F86-1B51-4616-84E0-A6A32EA3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07" y="132441"/>
            <a:ext cx="8563785" cy="67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8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discrete variable (i.e. a label)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558D61-24BD-93DF-81D4-EF30A2F988BC}"/>
              </a:ext>
            </a:extLst>
          </p:cNvPr>
          <p:cNvGrpSpPr/>
          <p:nvPr/>
        </p:nvGrpSpPr>
        <p:grpSpPr>
          <a:xfrm>
            <a:off x="6526285" y="2729576"/>
            <a:ext cx="5810421" cy="3937969"/>
            <a:chOff x="6965450" y="2929864"/>
            <a:chExt cx="3308994" cy="2234903"/>
          </a:xfrm>
        </p:grpSpPr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6E0149-D352-AE52-80A2-9B102A5C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5450" y="2929864"/>
              <a:ext cx="3288900" cy="213334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17C5DF-A225-27F7-193B-2C3AB76515F7}"/>
                </a:ext>
              </a:extLst>
            </p:cNvPr>
            <p:cNvSpPr/>
            <p:nvPr/>
          </p:nvSpPr>
          <p:spPr>
            <a:xfrm>
              <a:off x="8572126" y="4244805"/>
              <a:ext cx="1702318" cy="919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6017" y="159071"/>
            <a:ext cx="3517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74ED4-97C1-3054-D565-BA08D690F6A0}"/>
              </a:ext>
            </a:extLst>
          </p:cNvPr>
          <p:cNvSpPr txBox="1"/>
          <p:nvPr/>
        </p:nvSpPr>
        <p:spPr>
          <a:xfrm>
            <a:off x="310816" y="2790566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E19FB-073A-C91F-CCA1-686FA8FC4CF6}"/>
              </a:ext>
            </a:extLst>
          </p:cNvPr>
          <p:cNvSpPr txBox="1"/>
          <p:nvPr/>
        </p:nvSpPr>
        <p:spPr>
          <a:xfrm>
            <a:off x="310816" y="348609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use the dimensions of a Penguin beak (aka bill) to classify him into one of three species?</a:t>
            </a:r>
            <a:endParaRPr lang="en-FR" sz="3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33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How can we relate a discrete variable (i.e. a label) to another set of variables?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0F30F-3EFC-D03D-B7D8-8B1521639D4B}"/>
              </a:ext>
            </a:extLst>
          </p:cNvPr>
          <p:cNvSpPr txBox="1"/>
          <p:nvPr/>
        </p:nvSpPr>
        <p:spPr>
          <a:xfrm>
            <a:off x="310816" y="2790566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278C-C406-2A72-332C-A7BED5537E52}"/>
              </a:ext>
            </a:extLst>
          </p:cNvPr>
          <p:cNvSpPr txBox="1"/>
          <p:nvPr/>
        </p:nvSpPr>
        <p:spPr>
          <a:xfrm>
            <a:off x="310816" y="348609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use the dimensions of a Penguin beak (aka bill) to classify him into one of three species?</a:t>
            </a:r>
            <a:endParaRPr lang="en-FR" sz="3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6017" y="159071"/>
            <a:ext cx="35173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4A124-67DC-FADD-F2E3-7032E0AE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354" y="2454483"/>
            <a:ext cx="5450646" cy="40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44125-87AB-B89E-1E4B-38F4DD4C4C2D}"/>
              </a:ext>
            </a:extLst>
          </p:cNvPr>
          <p:cNvSpPr txBox="1"/>
          <p:nvPr/>
        </p:nvSpPr>
        <p:spPr>
          <a:xfrm>
            <a:off x="8799468" y="6211773"/>
            <a:ext cx="16177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FD38F8-CE4F-2CB7-392F-1149F0B746F2}"/>
              </a:ext>
            </a:extLst>
          </p:cNvPr>
          <p:cNvSpPr txBox="1"/>
          <p:nvPr/>
        </p:nvSpPr>
        <p:spPr>
          <a:xfrm rot="16200000">
            <a:off x="6006217" y="4313809"/>
            <a:ext cx="14702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 DEPTH</a:t>
            </a:r>
          </a:p>
        </p:txBody>
      </p:sp>
    </p:spTree>
    <p:extLst>
      <p:ext uri="{BB962C8B-B14F-4D97-AF65-F5344CB8AC3E}">
        <p14:creationId xmlns:p14="http://schemas.microsoft.com/office/powerpoint/2010/main" val="360078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9C946-0B62-E10F-17E5-BE0B74755B0B}"/>
              </a:ext>
            </a:extLst>
          </p:cNvPr>
          <p:cNvSpPr txBox="1"/>
          <p:nvPr/>
        </p:nvSpPr>
        <p:spPr>
          <a:xfrm>
            <a:off x="310816" y="1323522"/>
            <a:ext cx="1157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6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detect classes in a dataset and split its samples accordingly?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3AC4E-52F7-7042-D5B1-3E38F9CDB63D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0F30F-3EFC-D03D-B7D8-8B1521639D4B}"/>
              </a:ext>
            </a:extLst>
          </p:cNvPr>
          <p:cNvSpPr txBox="1"/>
          <p:nvPr/>
        </p:nvSpPr>
        <p:spPr>
          <a:xfrm>
            <a:off x="310816" y="2684550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0278C-C406-2A72-332C-A7BED5537E52}"/>
              </a:ext>
            </a:extLst>
          </p:cNvPr>
          <p:cNvSpPr txBox="1"/>
          <p:nvPr/>
        </p:nvSpPr>
        <p:spPr>
          <a:xfrm>
            <a:off x="310816" y="3353571"/>
            <a:ext cx="60031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understand social relations using statistical analysis on graphs?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A2240-CF81-32ED-D939-B6877DFD1DB3}"/>
              </a:ext>
            </a:extLst>
          </p:cNvPr>
          <p:cNvSpPr txBox="1"/>
          <p:nvPr/>
        </p:nvSpPr>
        <p:spPr>
          <a:xfrm>
            <a:off x="237600" y="159071"/>
            <a:ext cx="94003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Clustering (and community detection)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C719E-7CA7-A46F-B709-279A22FF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44658"/>
            <a:ext cx="5679882" cy="4178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DB1BCC-909F-E42F-943C-D7DF972EFFAC}"/>
              </a:ext>
            </a:extLst>
          </p:cNvPr>
          <p:cNvSpPr txBox="1"/>
          <p:nvPr/>
        </p:nvSpPr>
        <p:spPr>
          <a:xfrm>
            <a:off x="544051" y="5139997"/>
            <a:ext cx="51861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Nodes are students at a US high school and colors encode race. Using community detection in this situation helps understanding the social interactions in the school and evaluate which actions can be made for better integration.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D4DC5AD-6D23-3163-51D7-C707FAD66F7E}"/>
              </a:ext>
            </a:extLst>
          </p:cNvPr>
          <p:cNvSpPr/>
          <p:nvPr/>
        </p:nvSpPr>
        <p:spPr>
          <a:xfrm>
            <a:off x="5372100" y="5600700"/>
            <a:ext cx="1214438" cy="780738"/>
          </a:xfrm>
          <a:custGeom>
            <a:avLst/>
            <a:gdLst>
              <a:gd name="connsiteX0" fmla="*/ 0 w 1214438"/>
              <a:gd name="connsiteY0" fmla="*/ 514350 h 780738"/>
              <a:gd name="connsiteX1" fmla="*/ 542925 w 1214438"/>
              <a:gd name="connsiteY1" fmla="*/ 757238 h 780738"/>
              <a:gd name="connsiteX2" fmla="*/ 1214438 w 1214438"/>
              <a:gd name="connsiteY2" fmla="*/ 0 h 78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438" h="780738">
                <a:moveTo>
                  <a:pt x="0" y="514350"/>
                </a:moveTo>
                <a:cubicBezTo>
                  <a:pt x="170259" y="678656"/>
                  <a:pt x="340519" y="842963"/>
                  <a:pt x="542925" y="757238"/>
                </a:cubicBezTo>
                <a:cubicBezTo>
                  <a:pt x="745331" y="671513"/>
                  <a:pt x="979884" y="335756"/>
                  <a:pt x="1214438" y="0"/>
                </a:cubicBezTo>
              </a:path>
            </a:pathLst>
          </a:custGeom>
          <a:noFill/>
          <a:ln>
            <a:solidFill>
              <a:srgbClr val="5E5E5E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8039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93AB55-B04D-F71C-D6E5-997D0506B870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98DA2-4009-284B-0D9A-2D6638461DA4}"/>
              </a:ext>
            </a:extLst>
          </p:cNvPr>
          <p:cNvSpPr txBox="1"/>
          <p:nvPr/>
        </p:nvSpPr>
        <p:spPr>
          <a:xfrm>
            <a:off x="269724" y="137718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Learning Vs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408CC-2B40-8FB8-4ADD-F6B62BE1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37" y="1701015"/>
            <a:ext cx="11159524" cy="2698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9390B-BC42-9636-28B3-C7B944AAAB53}"/>
              </a:ext>
            </a:extLst>
          </p:cNvPr>
          <p:cNvSpPr txBox="1"/>
          <p:nvPr/>
        </p:nvSpPr>
        <p:spPr>
          <a:xfrm>
            <a:off x="2279088" y="4739131"/>
            <a:ext cx="763382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“When you’re fundraising, it’s AI. </a:t>
            </a:r>
          </a:p>
          <a:p>
            <a:r>
              <a:rPr lang="en-GB" sz="26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 you’re hiring, it’s ML. </a:t>
            </a:r>
          </a:p>
          <a:p>
            <a:r>
              <a:rPr lang="en-GB" sz="26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600" b="0" i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 you’re implementing, it’s logistic regression.”</a:t>
            </a:r>
            <a:endParaRPr lang="en-FR" sz="2600" dirty="0"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91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DD14B-99A3-633C-8F86-4C8CDB51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76424B-C5A9-B7D2-93DA-93BBAA96BA45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7C25E-40E7-67DF-168C-674E34E0DBCE}"/>
              </a:ext>
            </a:extLst>
          </p:cNvPr>
          <p:cNvSpPr txBox="1"/>
          <p:nvPr/>
        </p:nvSpPr>
        <p:spPr>
          <a:xfrm>
            <a:off x="269724" y="137718"/>
            <a:ext cx="10172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Learning Vs 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AA153-1A2C-A615-4D24-ADB9B2251D67}"/>
              </a:ext>
            </a:extLst>
          </p:cNvPr>
          <p:cNvSpPr txBox="1"/>
          <p:nvPr/>
        </p:nvSpPr>
        <p:spPr>
          <a:xfrm>
            <a:off x="282976" y="1293009"/>
            <a:ext cx="120514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be following more of a </a:t>
            </a:r>
            <a:r>
              <a:rPr lang="en-US" sz="26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statistician’s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approach to machine learning</a:t>
            </a: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Flexibility (e.g. neural networks) Vs Interpretability (e.g. linear models)</a:t>
            </a:r>
            <a:b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Understand </a:t>
            </a:r>
            <a:r>
              <a:rPr lang="en-FR" sz="26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the inner workings 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of building blocks for more complex models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641747-884F-2E35-B7F8-CE1B90694270}"/>
              </a:ext>
            </a:extLst>
          </p:cNvPr>
          <p:cNvGrpSpPr/>
          <p:nvPr/>
        </p:nvGrpSpPr>
        <p:grpSpPr>
          <a:xfrm>
            <a:off x="282976" y="1890081"/>
            <a:ext cx="11379572" cy="2667211"/>
            <a:chOff x="445766" y="2699502"/>
            <a:chExt cx="11379572" cy="26672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8EBF1-4D99-C7DB-E071-B053093B16BF}"/>
                </a:ext>
              </a:extLst>
            </p:cNvPr>
            <p:cNvSpPr txBox="1"/>
            <p:nvPr/>
          </p:nvSpPr>
          <p:spPr>
            <a:xfrm>
              <a:off x="445766" y="2699502"/>
              <a:ext cx="1137957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Under which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conditions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is the linear regression model reliable?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sort of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errors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does the linear regression model can make 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can the linear regression model tell us when it works?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are the signs that something has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gone wrong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C82BA-9703-8D30-09E9-95AAB6D40DB2}"/>
                </a:ext>
              </a:extLst>
            </p:cNvPr>
            <p:cNvSpPr/>
            <p:nvPr/>
          </p:nvSpPr>
          <p:spPr>
            <a:xfrm>
              <a:off x="771346" y="2760871"/>
              <a:ext cx="10832421" cy="2605842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156653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23EE0A-BA88-884E-8895-8A2443887994}"/>
              </a:ext>
            </a:extLst>
          </p:cNvPr>
          <p:cNvSpPr txBox="1"/>
          <p:nvPr/>
        </p:nvSpPr>
        <p:spPr>
          <a:xfrm>
            <a:off x="5641711" y="1713227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Pedro L. C. Rodrigues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F492B-BD10-A663-9BD1-DC9907EC94FA}"/>
              </a:ext>
            </a:extLst>
          </p:cNvPr>
          <p:cNvSpPr txBox="1"/>
          <p:nvPr/>
        </p:nvSpPr>
        <p:spPr>
          <a:xfrm>
            <a:off x="1123261" y="533728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C</a:t>
            </a:r>
            <a:r>
              <a:rPr lang="en-FR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omplementary courses</a:t>
            </a:r>
          </a:p>
          <a:p>
            <a:r>
              <a:rPr lang="en-FR" dirty="0">
                <a:solidFill>
                  <a:srgbClr val="5E5E5E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for M1AM students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09703E-A76C-C523-7ABC-50600414BF56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7C0DB-C11F-C2B8-875A-E6D76C6E6BAA}"/>
              </a:ext>
            </a:extLst>
          </p:cNvPr>
          <p:cNvSpPr txBox="1"/>
          <p:nvPr/>
        </p:nvSpPr>
        <p:spPr>
          <a:xfrm>
            <a:off x="237600" y="158400"/>
            <a:ext cx="58208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Structure of the course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5DA92D-ECD6-4DE5-99D2-4AE92AE5E09B}"/>
              </a:ext>
            </a:extLst>
          </p:cNvPr>
          <p:cNvGrpSpPr/>
          <p:nvPr/>
        </p:nvGrpSpPr>
        <p:grpSpPr>
          <a:xfrm>
            <a:off x="405346" y="1544030"/>
            <a:ext cx="1228830" cy="1228830"/>
            <a:chOff x="1133704" y="1698017"/>
            <a:chExt cx="1228830" cy="122883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0FF0A7F-5FD5-6C36-9B20-FB5C44A1C148}"/>
                </a:ext>
              </a:extLst>
            </p:cNvPr>
            <p:cNvSpPr/>
            <p:nvPr/>
          </p:nvSpPr>
          <p:spPr>
            <a:xfrm>
              <a:off x="1133704" y="1698017"/>
              <a:ext cx="1228830" cy="1228830"/>
            </a:xfrm>
            <a:prstGeom prst="ellipse">
              <a:avLst/>
            </a:prstGeom>
            <a:solidFill>
              <a:srgbClr val="FA2743">
                <a:alpha val="15000"/>
              </a:srgbClr>
            </a:solidFill>
            <a:ln w="38100">
              <a:solidFill>
                <a:srgbClr val="FA274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FABBEC-252C-12EA-4854-455A2DEA4CFD}"/>
                </a:ext>
              </a:extLst>
            </p:cNvPr>
            <p:cNvSpPr txBox="1"/>
            <p:nvPr/>
          </p:nvSpPr>
          <p:spPr>
            <a:xfrm>
              <a:off x="1243013" y="1943100"/>
              <a:ext cx="101021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4200" b="1" dirty="0">
                  <a:solidFill>
                    <a:srgbClr val="FA2743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CM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EA2371A2-A862-D215-885E-46BCDC832CCD}"/>
              </a:ext>
            </a:extLst>
          </p:cNvPr>
          <p:cNvSpPr/>
          <p:nvPr/>
        </p:nvSpPr>
        <p:spPr>
          <a:xfrm>
            <a:off x="2150801" y="1553870"/>
            <a:ext cx="1228830" cy="1228830"/>
          </a:xfrm>
          <a:prstGeom prst="ellipse">
            <a:avLst/>
          </a:prstGeom>
          <a:solidFill>
            <a:srgbClr val="00A2FF">
              <a:alpha val="15000"/>
            </a:srgbClr>
          </a:solidFill>
          <a:ln w="38100">
            <a:solidFill>
              <a:srgbClr val="00A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1A403-FD17-D4A5-0BA4-99D266DE46C3}"/>
              </a:ext>
            </a:extLst>
          </p:cNvPr>
          <p:cNvSpPr txBox="1"/>
          <p:nvPr/>
        </p:nvSpPr>
        <p:spPr>
          <a:xfrm>
            <a:off x="2329411" y="1798953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A2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00B571-73F1-7F96-1254-9B2766B77557}"/>
              </a:ext>
            </a:extLst>
          </p:cNvPr>
          <p:cNvSpPr/>
          <p:nvPr/>
        </p:nvSpPr>
        <p:spPr>
          <a:xfrm>
            <a:off x="3896256" y="1538787"/>
            <a:ext cx="1228830" cy="1228830"/>
          </a:xfrm>
          <a:prstGeom prst="ellipse">
            <a:avLst/>
          </a:prstGeom>
          <a:solidFill>
            <a:srgbClr val="FF7F15">
              <a:alpha val="15000"/>
            </a:srgbClr>
          </a:solidFill>
          <a:ln w="38100">
            <a:solidFill>
              <a:srgbClr val="FF7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4B6332-7D2E-FBDB-A513-98B99101D1DF}"/>
              </a:ext>
            </a:extLst>
          </p:cNvPr>
          <p:cNvSpPr txBox="1"/>
          <p:nvPr/>
        </p:nvSpPr>
        <p:spPr>
          <a:xfrm>
            <a:off x="4104261" y="1783870"/>
            <a:ext cx="8755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F7F1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AD3825-5D8F-5A4C-EC95-51436DB491A5}"/>
              </a:ext>
            </a:extLst>
          </p:cNvPr>
          <p:cNvSpPr txBox="1"/>
          <p:nvPr/>
        </p:nvSpPr>
        <p:spPr>
          <a:xfrm>
            <a:off x="5670287" y="2283361"/>
            <a:ext cx="357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pedro.rodrigues@inria.fr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5C4C4-BCAD-6102-25EC-566408C963D1}"/>
              </a:ext>
            </a:extLst>
          </p:cNvPr>
          <p:cNvSpPr txBox="1"/>
          <p:nvPr/>
        </p:nvSpPr>
        <p:spPr>
          <a:xfrm>
            <a:off x="5641711" y="3439120"/>
            <a:ext cx="3594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Isabella Costa Maia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85F096-C429-D8F8-E89B-999E372D083F}"/>
              </a:ext>
            </a:extLst>
          </p:cNvPr>
          <p:cNvSpPr/>
          <p:nvPr/>
        </p:nvSpPr>
        <p:spPr>
          <a:xfrm>
            <a:off x="2150801" y="3279763"/>
            <a:ext cx="1228830" cy="1228830"/>
          </a:xfrm>
          <a:prstGeom prst="ellipse">
            <a:avLst/>
          </a:prstGeom>
          <a:solidFill>
            <a:srgbClr val="00A2FF">
              <a:alpha val="15000"/>
            </a:srgbClr>
          </a:solidFill>
          <a:ln w="38100">
            <a:solidFill>
              <a:srgbClr val="00A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4F41AC-57E5-0756-1977-6DEB3D7C73E9}"/>
              </a:ext>
            </a:extLst>
          </p:cNvPr>
          <p:cNvSpPr txBox="1"/>
          <p:nvPr/>
        </p:nvSpPr>
        <p:spPr>
          <a:xfrm>
            <a:off x="2329411" y="3524846"/>
            <a:ext cx="872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A2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B2B1DA-905A-0992-0A44-B7ED8CAE4757}"/>
              </a:ext>
            </a:extLst>
          </p:cNvPr>
          <p:cNvSpPr/>
          <p:nvPr/>
        </p:nvSpPr>
        <p:spPr>
          <a:xfrm>
            <a:off x="3896256" y="3264680"/>
            <a:ext cx="1228830" cy="1228830"/>
          </a:xfrm>
          <a:prstGeom prst="ellipse">
            <a:avLst/>
          </a:prstGeom>
          <a:solidFill>
            <a:srgbClr val="FF7F15">
              <a:alpha val="15000"/>
            </a:srgbClr>
          </a:solidFill>
          <a:ln w="38100">
            <a:solidFill>
              <a:srgbClr val="FF7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86B4D7-87C1-CFC8-D789-37C4A7392A88}"/>
              </a:ext>
            </a:extLst>
          </p:cNvPr>
          <p:cNvSpPr txBox="1"/>
          <p:nvPr/>
        </p:nvSpPr>
        <p:spPr>
          <a:xfrm>
            <a:off x="4104261" y="3509763"/>
            <a:ext cx="8755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FF7F1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0F86AD-A734-6F43-FD52-ED23282D3B2D}"/>
              </a:ext>
            </a:extLst>
          </p:cNvPr>
          <p:cNvSpPr txBox="1"/>
          <p:nvPr/>
        </p:nvSpPr>
        <p:spPr>
          <a:xfrm>
            <a:off x="5670287" y="4009254"/>
            <a:ext cx="618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isabella.costa-maia@grenoble-inp.fr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8473F7-4AB0-C8D8-5DFA-BB2CA39DB1D2}"/>
              </a:ext>
            </a:extLst>
          </p:cNvPr>
          <p:cNvSpPr txBox="1"/>
          <p:nvPr/>
        </p:nvSpPr>
        <p:spPr>
          <a:xfrm>
            <a:off x="5641711" y="5176388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Razan</a:t>
            </a:r>
            <a:r>
              <a:rPr lang="en-GB" sz="32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GB" sz="3200" dirty="0" err="1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Mhanna</a:t>
            </a:r>
            <a:endParaRPr lang="en-GB" sz="3200" dirty="0">
              <a:solidFill>
                <a:srgbClr val="5E5E5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3204461-3F9E-88E9-CF50-2B3B398C6787}"/>
              </a:ext>
            </a:extLst>
          </p:cNvPr>
          <p:cNvSpPr/>
          <p:nvPr/>
        </p:nvSpPr>
        <p:spPr>
          <a:xfrm>
            <a:off x="3896256" y="5001948"/>
            <a:ext cx="1228830" cy="1228830"/>
          </a:xfrm>
          <a:prstGeom prst="ellipse">
            <a:avLst/>
          </a:prstGeom>
          <a:solidFill>
            <a:srgbClr val="00B050">
              <a:alpha val="15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rgbClr val="FF7F15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16A87E-09DB-CF73-E6BD-0A828A6975FE}"/>
              </a:ext>
            </a:extLst>
          </p:cNvPr>
          <p:cNvSpPr txBox="1"/>
          <p:nvPr/>
        </p:nvSpPr>
        <p:spPr>
          <a:xfrm>
            <a:off x="4064074" y="5247031"/>
            <a:ext cx="8931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4200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EDD1FC-4CCC-B587-82BB-CE673B89D393}"/>
              </a:ext>
            </a:extLst>
          </p:cNvPr>
          <p:cNvSpPr txBox="1"/>
          <p:nvPr/>
        </p:nvSpPr>
        <p:spPr>
          <a:xfrm>
            <a:off x="5670287" y="5746522"/>
            <a:ext cx="5473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5E5E5E"/>
                </a:solidFill>
                <a:latin typeface="Courier New" panose="02070309020205020404" pitchFamily="49" charset="0"/>
                <a:ea typeface="Lato" panose="020F0502020204030203" pitchFamily="34" charset="0"/>
                <a:cs typeface="Courier New" panose="02070309020205020404" pitchFamily="49" charset="0"/>
              </a:rPr>
              <a:t>razan.mhanna@inria.fr</a:t>
            </a:r>
            <a:endParaRPr lang="en-FR" sz="1800" b="1" dirty="0">
              <a:solidFill>
                <a:srgbClr val="5E5E5E"/>
              </a:solidFill>
              <a:latin typeface="Courier New" panose="02070309020205020404" pitchFamily="49" charset="0"/>
              <a:ea typeface="Lato" panose="020F0502020204030203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707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858D13-15C3-196B-18E7-68FC5D82F9AE}"/>
              </a:ext>
            </a:extLst>
          </p:cNvPr>
          <p:cNvSpPr/>
          <p:nvPr/>
        </p:nvSpPr>
        <p:spPr>
          <a:xfrm>
            <a:off x="0" y="0"/>
            <a:ext cx="12192000" cy="144448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D818F-CD70-1E0D-6DB3-23E0AE634546}"/>
              </a:ext>
            </a:extLst>
          </p:cNvPr>
          <p:cNvSpPr txBox="1"/>
          <p:nvPr/>
        </p:nvSpPr>
        <p:spPr>
          <a:xfrm>
            <a:off x="269724" y="137718"/>
            <a:ext cx="97754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Some tools we will be using all the time</a:t>
            </a:r>
            <a:b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</a:b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that you shold review on your own!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83ABF2-02CD-30DA-2D30-4387153C33BA}"/>
              </a:ext>
            </a:extLst>
          </p:cNvPr>
          <p:cNvSpPr/>
          <p:nvPr/>
        </p:nvSpPr>
        <p:spPr>
          <a:xfrm>
            <a:off x="774112" y="1779898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5B8152-CF54-3C26-71F5-28378DA7186E}"/>
              </a:ext>
            </a:extLst>
          </p:cNvPr>
          <p:cNvSpPr/>
          <p:nvPr/>
        </p:nvSpPr>
        <p:spPr>
          <a:xfrm>
            <a:off x="6128605" y="1779898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85DA3F-3FC7-F7E4-6B5A-F3CB31900B7F}"/>
              </a:ext>
            </a:extLst>
          </p:cNvPr>
          <p:cNvSpPr/>
          <p:nvPr/>
        </p:nvSpPr>
        <p:spPr>
          <a:xfrm>
            <a:off x="774111" y="4243570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D7E200-B555-95E7-41CE-A3841D51949B}"/>
              </a:ext>
            </a:extLst>
          </p:cNvPr>
          <p:cNvSpPr/>
          <p:nvPr/>
        </p:nvSpPr>
        <p:spPr>
          <a:xfrm>
            <a:off x="6128605" y="4243570"/>
            <a:ext cx="5097967" cy="221625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7E048-1682-3503-EC4F-87F0BCBC2442}"/>
              </a:ext>
            </a:extLst>
          </p:cNvPr>
          <p:cNvSpPr txBox="1"/>
          <p:nvPr/>
        </p:nvSpPr>
        <p:spPr>
          <a:xfrm>
            <a:off x="1631764" y="1999067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Probability &amp;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48374-DF51-2531-7E8E-F653DFE623FC}"/>
              </a:ext>
            </a:extLst>
          </p:cNvPr>
          <p:cNvSpPr txBox="1"/>
          <p:nvPr/>
        </p:nvSpPr>
        <p:spPr>
          <a:xfrm>
            <a:off x="7415864" y="1996264"/>
            <a:ext cx="252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Hypothesis tests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3EC5E-43DC-395F-E3F2-ADCB0E70E755}"/>
              </a:ext>
            </a:extLst>
          </p:cNvPr>
          <p:cNvSpPr txBox="1"/>
          <p:nvPr/>
        </p:nvSpPr>
        <p:spPr>
          <a:xfrm>
            <a:off x="1815251" y="4463655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Multivariate calculus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F91C16-8ACF-4D77-349A-FD3B96A87D68}"/>
              </a:ext>
            </a:extLst>
          </p:cNvPr>
          <p:cNvSpPr txBox="1"/>
          <p:nvPr/>
        </p:nvSpPr>
        <p:spPr>
          <a:xfrm>
            <a:off x="7624754" y="4463655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Matrix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69D10-C92F-CBA6-3027-9701B8AE5CC8}"/>
              </a:ext>
            </a:extLst>
          </p:cNvPr>
          <p:cNvSpPr txBox="1"/>
          <p:nvPr/>
        </p:nvSpPr>
        <p:spPr>
          <a:xfrm>
            <a:off x="1030639" y="2618346"/>
            <a:ext cx="4584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Expected value, variance, covariance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Probability density function, CDF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Conditional probability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DB05D-7BFD-9581-55D3-DBB860FADFDD}"/>
              </a:ext>
            </a:extLst>
          </p:cNvPr>
          <p:cNvSpPr txBox="1"/>
          <p:nvPr/>
        </p:nvSpPr>
        <p:spPr>
          <a:xfrm>
            <a:off x="6385136" y="2614184"/>
            <a:ext cx="3599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Null hypothesis and p-value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Confidence intervals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t-test, F-test</a:t>
            </a: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9BD2F-F57E-D3EF-F5D8-0398F698E83B}"/>
              </a:ext>
            </a:extLst>
          </p:cNvPr>
          <p:cNvSpPr txBox="1"/>
          <p:nvPr/>
        </p:nvSpPr>
        <p:spPr>
          <a:xfrm>
            <a:off x="1030639" y="5109701"/>
            <a:ext cx="3903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Gradient and Hessian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integrals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Change of variables, chain rule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85340C-A781-69E7-7373-C3830873AE05}"/>
              </a:ext>
            </a:extLst>
          </p:cNvPr>
          <p:cNvSpPr txBox="1"/>
          <p:nvPr/>
        </p:nvSpPr>
        <p:spPr>
          <a:xfrm>
            <a:off x="6385136" y="5109701"/>
            <a:ext cx="4559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Eigenvalues and eigenvectors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Symmetric positive definite matrices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Trace, rank, norm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FR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5569DC-5085-F98A-B3B0-00726FCD712E}"/>
              </a:ext>
            </a:extLst>
          </p:cNvPr>
          <p:cNvSpPr/>
          <p:nvPr/>
        </p:nvSpPr>
        <p:spPr>
          <a:xfrm>
            <a:off x="1620374" y="2417381"/>
            <a:ext cx="3370083" cy="55485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16028F-8143-3596-7B00-74AEA3F3F05B}"/>
              </a:ext>
            </a:extLst>
          </p:cNvPr>
          <p:cNvSpPr/>
          <p:nvPr/>
        </p:nvSpPr>
        <p:spPr>
          <a:xfrm>
            <a:off x="1772360" y="4910513"/>
            <a:ext cx="3098664" cy="51017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8CC2EB-97D5-BDCC-B7C1-91C3AF1767A1}"/>
              </a:ext>
            </a:extLst>
          </p:cNvPr>
          <p:cNvSpPr/>
          <p:nvPr/>
        </p:nvSpPr>
        <p:spPr>
          <a:xfrm>
            <a:off x="7472963" y="2417381"/>
            <a:ext cx="2455628" cy="45719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20C87F-006E-0A99-1D0E-A82D03D4A5A5}"/>
              </a:ext>
            </a:extLst>
          </p:cNvPr>
          <p:cNvSpPr/>
          <p:nvPr/>
        </p:nvSpPr>
        <p:spPr>
          <a:xfrm>
            <a:off x="7609237" y="4885004"/>
            <a:ext cx="2303836" cy="76526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FAE51B-12EF-C70D-D9AA-347E1641E505}"/>
              </a:ext>
            </a:extLst>
          </p:cNvPr>
          <p:cNvSpPr txBox="1"/>
          <p:nvPr/>
        </p:nvSpPr>
        <p:spPr>
          <a:xfrm>
            <a:off x="437426" y="1079733"/>
            <a:ext cx="10323660" cy="5191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Multiple linear regression in the statistician’s way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Principal component analysis aka PCA or ACP in 🇫🇷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Cross-validation and overfitting, model selection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Linear classification with discriminative and generative models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Decision trees and random forests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Ensemble methods: stacking, bagging, and (gradient) boosting</a:t>
            </a:r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Introduction to social network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24AFE8-59B1-20CA-93CC-C202FCC59891}"/>
              </a:ext>
            </a:extLst>
          </p:cNvPr>
          <p:cNvSpPr/>
          <p:nvPr/>
        </p:nvSpPr>
        <p:spPr>
          <a:xfrm>
            <a:off x="0" y="0"/>
            <a:ext cx="12192000" cy="144448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797B9-5F3C-4689-882A-A6E12E5989AB}"/>
              </a:ext>
            </a:extLst>
          </p:cNvPr>
          <p:cNvSpPr txBox="1"/>
          <p:nvPr/>
        </p:nvSpPr>
        <p:spPr>
          <a:xfrm>
            <a:off x="269724" y="137718"/>
            <a:ext cx="94388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Concepts you will learn in this course</a:t>
            </a:r>
            <a:b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</a:b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 and that you can mention during your internship interviews </a:t>
            </a:r>
            <a:r>
              <a:rPr lang="en-FR" sz="28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😉</a:t>
            </a:r>
            <a:endParaRPr lang="en-FR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13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41254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8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583FC3-286B-F386-B96B-A960EFF4F376}"/>
              </a:ext>
            </a:extLst>
          </p:cNvPr>
          <p:cNvGrpSpPr/>
          <p:nvPr/>
        </p:nvGrpSpPr>
        <p:grpSpPr>
          <a:xfrm>
            <a:off x="3456711" y="3532031"/>
            <a:ext cx="5518940" cy="2980066"/>
            <a:chOff x="3417800" y="3554685"/>
            <a:chExt cx="5518940" cy="298006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7C7377C-7EF9-6075-8030-629512176D95}"/>
                </a:ext>
              </a:extLst>
            </p:cNvPr>
            <p:cNvGrpSpPr/>
            <p:nvPr/>
          </p:nvGrpSpPr>
          <p:grpSpPr>
            <a:xfrm>
              <a:off x="3417800" y="3949147"/>
              <a:ext cx="2471531" cy="2585604"/>
              <a:chOff x="4766490" y="3429000"/>
              <a:chExt cx="3273287" cy="315070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B954E8-996F-145E-9E21-68125ACC63F9}"/>
                  </a:ext>
                </a:extLst>
              </p:cNvPr>
              <p:cNvSpPr/>
              <p:nvPr/>
            </p:nvSpPr>
            <p:spPr>
              <a:xfrm>
                <a:off x="4766490" y="3604591"/>
                <a:ext cx="3273287" cy="2822713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FF81E16-7B71-8C6F-2030-D408E173A091}"/>
                  </a:ext>
                </a:extLst>
              </p:cNvPr>
              <p:cNvSpPr/>
              <p:nvPr/>
            </p:nvSpPr>
            <p:spPr>
              <a:xfrm>
                <a:off x="5045952" y="3429000"/>
                <a:ext cx="2714362" cy="3150704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58B1A9-FD15-D5AC-3AE2-B9AC6EDF6B39}"/>
                </a:ext>
              </a:extLst>
            </p:cNvPr>
            <p:cNvSpPr txBox="1"/>
            <p:nvPr/>
          </p:nvSpPr>
          <p:spPr>
            <a:xfrm>
              <a:off x="3706831" y="4220413"/>
              <a:ext cx="1747594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3200" dirty="0">
                  <a:latin typeface="Roboto Thin" panose="02000000000000000000" pitchFamily="2" charset="0"/>
                  <a:ea typeface="Roboto Thin" panose="02000000000000000000" pitchFamily="2" charset="0"/>
                </a:rPr>
                <a:t>1.1     0.5</a:t>
              </a:r>
            </a:p>
            <a:p>
              <a:r>
                <a:rPr lang="en-FR" sz="3200" dirty="0">
                  <a:latin typeface="Roboto Thin" panose="02000000000000000000" pitchFamily="2" charset="0"/>
                  <a:ea typeface="Roboto Thin" panose="02000000000000000000" pitchFamily="2" charset="0"/>
                </a:rPr>
                <a:t>1.9     1.1</a:t>
              </a:r>
            </a:p>
            <a:p>
              <a:r>
                <a:rPr lang="en-FR" sz="3200" dirty="0">
                  <a:latin typeface="Roboto Thin" panose="02000000000000000000" pitchFamily="2" charset="0"/>
                  <a:ea typeface="Roboto Thin" panose="02000000000000000000" pitchFamily="2" charset="0"/>
                </a:rPr>
                <a:t>3.1     1.4</a:t>
              </a:r>
            </a:p>
            <a:p>
              <a:r>
                <a:rPr lang="en-FR" sz="3200" dirty="0">
                  <a:latin typeface="Roboto Thin" panose="02000000000000000000" pitchFamily="2" charset="0"/>
                  <a:ea typeface="Roboto Thin" panose="02000000000000000000" pitchFamily="2" charset="0"/>
                </a:rPr>
                <a:t>4.0     2.0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DBD311-3959-6517-F5AE-FCFD4A1E2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4511" y="3573400"/>
              <a:ext cx="444500" cy="38388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A30BC-B3DC-C39B-3E90-25B70C64E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2604" y="4637188"/>
              <a:ext cx="2384136" cy="5233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EC76165-1AD3-B515-7C11-4B04F20DB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9108" y="5435578"/>
              <a:ext cx="2287220" cy="52334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CDFE44-1D91-42FF-D897-771A458AB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26" y="3554685"/>
              <a:ext cx="404091" cy="383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473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0322D-B7B4-2B3F-2448-C14E7CD58AA9}"/>
              </a:ext>
            </a:extLst>
          </p:cNvPr>
          <p:cNvGrpSpPr/>
          <p:nvPr/>
        </p:nvGrpSpPr>
        <p:grpSpPr>
          <a:xfrm>
            <a:off x="980227" y="3494409"/>
            <a:ext cx="8569680" cy="768101"/>
            <a:chOff x="223283" y="2622212"/>
            <a:chExt cx="8569680" cy="76810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BCCDCB9-FC68-D92A-4050-A617005B1B40}"/>
                </a:ext>
              </a:extLst>
            </p:cNvPr>
            <p:cNvSpPr/>
            <p:nvPr/>
          </p:nvSpPr>
          <p:spPr>
            <a:xfrm>
              <a:off x="223283" y="2622212"/>
              <a:ext cx="8569680" cy="768101"/>
            </a:xfrm>
            <a:prstGeom prst="roundRect">
              <a:avLst/>
            </a:prstGeom>
            <a:solidFill>
              <a:srgbClr val="E8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3E18B7-2FDD-673D-9D63-35FF2FB9AB8D}"/>
                </a:ext>
              </a:extLst>
            </p:cNvPr>
            <p:cNvSpPr txBox="1"/>
            <p:nvPr/>
          </p:nvSpPr>
          <p:spPr>
            <a:xfrm>
              <a:off x="343145" y="2753833"/>
              <a:ext cx="830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is the optimal point forecast for a random variable Y 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217C1A-E512-67A0-68BC-F1E350D8680A}"/>
              </a:ext>
            </a:extLst>
          </p:cNvPr>
          <p:cNvSpPr txBox="1"/>
          <p:nvPr/>
        </p:nvSpPr>
        <p:spPr>
          <a:xfrm>
            <a:off x="343145" y="3572003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160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A2511-AA1B-25D6-4AAF-975B29FB8397}"/>
              </a:ext>
            </a:extLst>
          </p:cNvPr>
          <p:cNvSpPr txBox="1"/>
          <p:nvPr/>
        </p:nvSpPr>
        <p:spPr>
          <a:xfrm>
            <a:off x="343145" y="1261493"/>
            <a:ext cx="11746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“One of the things that people most often want to know about the world is </a:t>
            </a:r>
            <a:r>
              <a:rPr lang="en-FR" sz="24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how different variables are related to each other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and one of the central tools in statistics to tackle this question is regression.”</a:t>
            </a: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b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		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 Shalizi in “</a:t>
            </a:r>
            <a:r>
              <a:rPr lang="en-GB" sz="2000" dirty="0">
                <a:solidFill>
                  <a:srgbClr val="5E5E5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Advanced Data Analysis from an Elementary Point of View”</a:t>
            </a:r>
            <a:endParaRPr lang="en-GB" sz="2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19FA9-AFCE-F8E7-0C72-F96D9D2E35D2}"/>
              </a:ext>
            </a:extLst>
          </p:cNvPr>
          <p:cNvSpPr txBox="1"/>
          <p:nvPr/>
        </p:nvSpPr>
        <p:spPr>
          <a:xfrm>
            <a:off x="1078823" y="4617989"/>
            <a:ext cx="771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One possible way is to minimize the mean squared error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7FAF12-C66D-F466-35EB-042E4FF2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52" y="5488141"/>
            <a:ext cx="6927496" cy="7808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50322D-B7B4-2B3F-2448-C14E7CD58AA9}"/>
              </a:ext>
            </a:extLst>
          </p:cNvPr>
          <p:cNvGrpSpPr/>
          <p:nvPr/>
        </p:nvGrpSpPr>
        <p:grpSpPr>
          <a:xfrm>
            <a:off x="980227" y="3494409"/>
            <a:ext cx="8569680" cy="768101"/>
            <a:chOff x="223283" y="2622212"/>
            <a:chExt cx="8569680" cy="76810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BCCDCB9-FC68-D92A-4050-A617005B1B40}"/>
                </a:ext>
              </a:extLst>
            </p:cNvPr>
            <p:cNvSpPr/>
            <p:nvPr/>
          </p:nvSpPr>
          <p:spPr>
            <a:xfrm>
              <a:off x="223283" y="2622212"/>
              <a:ext cx="8569680" cy="768101"/>
            </a:xfrm>
            <a:prstGeom prst="roundRect">
              <a:avLst/>
            </a:prstGeom>
            <a:solidFill>
              <a:srgbClr val="E8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3E18B7-2FDD-673D-9D63-35FF2FB9AB8D}"/>
                </a:ext>
              </a:extLst>
            </p:cNvPr>
            <p:cNvSpPr txBox="1"/>
            <p:nvPr/>
          </p:nvSpPr>
          <p:spPr>
            <a:xfrm>
              <a:off x="343145" y="2753833"/>
              <a:ext cx="830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is the optimal point forecast for a random variable Y 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217C1A-E512-67A0-68BC-F1E350D8680A}"/>
              </a:ext>
            </a:extLst>
          </p:cNvPr>
          <p:cNvSpPr txBox="1"/>
          <p:nvPr/>
        </p:nvSpPr>
        <p:spPr>
          <a:xfrm>
            <a:off x="343145" y="3572003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B8633-69D0-1FD3-8873-452F12EC5404}"/>
              </a:ext>
            </a:extLst>
          </p:cNvPr>
          <p:cNvSpPr txBox="1"/>
          <p:nvPr/>
        </p:nvSpPr>
        <p:spPr>
          <a:xfrm>
            <a:off x="359175" y="4510910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07B9-AA6A-1F09-E8B9-70833D9FECBC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DD2D3-1347-E881-FB96-F42C9ED2F083}"/>
              </a:ext>
            </a:extLst>
          </p:cNvPr>
          <p:cNvSpPr txBox="1"/>
          <p:nvPr/>
        </p:nvSpPr>
        <p:spPr>
          <a:xfrm>
            <a:off x="269724" y="137718"/>
            <a:ext cx="6133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89232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ECDBB-83CE-E371-2CFC-AB0F95A35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31FA4FC-44DB-3D9C-EF6F-14FDADFDCB11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1344D-1C60-FF2D-A10E-8796F8FAD88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B4040-E86D-5E1E-1D2E-117F6C814193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EC96A-93A2-3EF0-6450-05A656FACD83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F79320-06AC-E71F-30E0-0A6AA81EA386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</p:spTree>
    <p:extLst>
      <p:ext uri="{BB962C8B-B14F-4D97-AF65-F5344CB8AC3E}">
        <p14:creationId xmlns:p14="http://schemas.microsoft.com/office/powerpoint/2010/main" val="1742232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A3495-2D83-808A-2994-B679B3E13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F6DD1A6-E278-FFF0-4CA2-E059ACE730EB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ED639-94DD-71EB-E9C7-0F5EA1FA61A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A6841-2734-86BA-D4E7-FA15CB6D8A11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8B60E-F995-E11F-8313-3E45F8EE9E7A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8D4A1-EECB-D4A3-D147-67A97C595C51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AA498-F5A5-C4FE-D6CE-6D2DE6B4970C}"/>
              </a:ext>
            </a:extLst>
          </p:cNvPr>
          <p:cNvSpPr txBox="1"/>
          <p:nvPr/>
        </p:nvSpPr>
        <p:spPr>
          <a:xfrm>
            <a:off x="359175" y="2097949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65413-D11A-AF56-AF87-150BDA74DBB1}"/>
              </a:ext>
            </a:extLst>
          </p:cNvPr>
          <p:cNvSpPr txBox="1"/>
          <p:nvPr/>
        </p:nvSpPr>
        <p:spPr>
          <a:xfrm>
            <a:off x="1112553" y="2168846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new optimization problem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40423-4AC8-BC7C-485F-EF9FF47F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84" y="2546653"/>
            <a:ext cx="5591830" cy="1132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2318F8-4C02-C0D1-6496-F51CDFE17003}"/>
              </a:ext>
            </a:extLst>
          </p:cNvPr>
          <p:cNvSpPr txBox="1"/>
          <p:nvPr/>
        </p:nvSpPr>
        <p:spPr>
          <a:xfrm>
            <a:off x="1112553" y="3660798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ith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9585D-4847-8E9A-D0CD-A8C7F812D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99" y="4122463"/>
            <a:ext cx="4241800" cy="457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60063C-C36F-972D-4638-E115AF04AA68}"/>
              </a:ext>
            </a:extLst>
          </p:cNvPr>
          <p:cNvSpPr/>
          <p:nvPr/>
        </p:nvSpPr>
        <p:spPr>
          <a:xfrm>
            <a:off x="1383927" y="4898275"/>
            <a:ext cx="9849456" cy="111747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44669-DCBB-B993-A77D-B3BCF8534511}"/>
              </a:ext>
            </a:extLst>
          </p:cNvPr>
          <p:cNvSpPr txBox="1"/>
          <p:nvPr/>
        </p:nvSpPr>
        <p:spPr>
          <a:xfrm>
            <a:off x="1621227" y="5041513"/>
            <a:ext cx="9457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Conclusion: 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mean-squared optimal conditional prediction of Y in terms of X is the conditional expected value of Y for a fixed X</a:t>
            </a:r>
          </a:p>
        </p:txBody>
      </p:sp>
    </p:spTree>
    <p:extLst>
      <p:ext uri="{BB962C8B-B14F-4D97-AF65-F5344CB8AC3E}">
        <p14:creationId xmlns:p14="http://schemas.microsoft.com/office/powerpoint/2010/main" val="32951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705723-156A-F902-65B5-DB985125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546" y="111903"/>
            <a:ext cx="12961134" cy="630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ABD620-193B-B8CA-9E70-EB8AD97F41EE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0986C-3FD0-4B0F-0451-F78BCCC2B8A4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6DB518-F1CB-C1B4-8878-BD83D4786BC8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64241-BB55-F47C-BE2D-E4CFE16DDA68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08652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32949E-06AA-A4E8-6C48-5155E053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303" y="3013037"/>
            <a:ext cx="23495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5BCF2A-D1A9-3EEC-6808-DC75B4BD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E52923-00CF-7FE5-5DAC-A69CD16C186C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18806-90AF-8EC2-0E96-A57947847201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9AE24-B97F-0B2B-2597-E9937D0120A9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8B80DB-CE88-9A06-D4E9-221678D364C9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8207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76FB6D-1D67-48F1-E69B-2071B0BC9542}"/>
              </a:ext>
            </a:extLst>
          </p:cNvPr>
          <p:cNvSpPr txBox="1"/>
          <p:nvPr/>
        </p:nvSpPr>
        <p:spPr>
          <a:xfrm>
            <a:off x="258677" y="165985"/>
            <a:ext cx="11724775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GB" sz="4200" b="1" i="0" u="none" strike="noStrike" dirty="0">
                <a:solidFill>
                  <a:srgbClr val="595959"/>
                </a:solidFill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  <a:t>Pedro L. C. Rodrigues</a:t>
            </a:r>
          </a:p>
          <a:p>
            <a:pPr rtl="0"/>
            <a:endParaRPr lang="en-GB" sz="2400" b="0" dirty="0">
              <a:effectLst/>
              <a:latin typeface="Roboto ExtraBold" panose="02000000000000000000" pitchFamily="2" charset="0"/>
              <a:ea typeface="Roboto ExtraBold" panose="02000000000000000000" pitchFamily="2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3200" i="0" u="none" strike="noStrike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Researcher at </a:t>
            </a:r>
            <a:r>
              <a:rPr lang="en-GB" sz="3200" i="0" u="none" strike="noStrike" dirty="0" err="1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Inria</a:t>
            </a: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Grenoble since 2021</a:t>
            </a:r>
            <a:b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(and teaching this class since </a:t>
            </a:r>
            <a:r>
              <a:rPr lang="en-GB" sz="2600" dirty="0">
                <a:solidFill>
                  <a:srgbClr val="59595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2018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b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sz="26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GB" sz="32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Working mostly with </a:t>
            </a:r>
            <a:r>
              <a:rPr lang="en-GB" sz="3200" b="1" i="0" u="none" strike="noStrike" dirty="0">
                <a:solidFill>
                  <a:srgbClr val="99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for experimental data</a:t>
            </a:r>
            <a:r>
              <a:rPr lang="en-GB" sz="32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br>
              <a:rPr lang="en-GB" sz="32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2600" b="1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  <a:r>
              <a:rPr lang="en-GB" sz="260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(neuro, climate, astro)</a:t>
            </a:r>
          </a:p>
          <a:p>
            <a:pPr marL="457200" rtl="0"/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b="0" dirty="0">
                <a:effectLst/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br>
              <a:rPr lang="en-GB" dirty="0">
                <a:latin typeface="Roboto ExtraBold" panose="02000000000000000000" pitchFamily="2" charset="0"/>
                <a:ea typeface="Roboto ExtraBold" panose="02000000000000000000" pitchFamily="2" charset="0"/>
              </a:rPr>
            </a:br>
            <a:endParaRPr lang="en-FR" dirty="0">
              <a:latin typeface="Roboto ExtraBold" panose="02000000000000000000" pitchFamily="2" charset="0"/>
              <a:ea typeface="Roboto ExtraBold" panose="020000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A9D110-BB28-AD4B-35F1-757E28D6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76" y="253392"/>
            <a:ext cx="916609" cy="64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A4244C-23DC-AAA3-2F86-8DA1C953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01" y="3666781"/>
            <a:ext cx="7659757" cy="250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19A2CF-3A1E-A19F-2DEF-0E94B937DD7D}"/>
              </a:ext>
            </a:extLst>
          </p:cNvPr>
          <p:cNvSpPr txBox="1"/>
          <p:nvPr/>
        </p:nvSpPr>
        <p:spPr>
          <a:xfrm>
            <a:off x="734516" y="6259375"/>
            <a:ext cx="11099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/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Keywords: (Deep) generative modelling, simulation-based inference, geometry-aware ML methods</a:t>
            </a:r>
            <a:endParaRPr lang="en-GB" b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A building with a lot of grass&#10;&#10;Description automatically generated">
            <a:extLst>
              <a:ext uri="{FF2B5EF4-FFF2-40B4-BE49-F238E27FC236}">
                <a16:creationId xmlns:a16="http://schemas.microsoft.com/office/drawing/2014/main" id="{67A81667-428F-1C5D-FDEC-6F3A163E8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879" y="131554"/>
            <a:ext cx="3152858" cy="15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29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30263B-5DE7-5ED2-7132-A2CF0BC1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2949E-06AA-A4E8-6C48-5155E053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03" y="3013037"/>
            <a:ext cx="2349500" cy="381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B93C02-FBA4-DAF9-F825-124827B358E8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10609-522A-7AFD-CD64-07DDB428C10A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269E94-4407-973E-9891-E54512F1B275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EE2F1-9194-E1D5-0FD7-D003F87B5B2E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419348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71985-D36A-3F14-5E96-57BFA2FD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75760-AF77-4B76-D2AC-F5B26BD3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40" y="2884010"/>
            <a:ext cx="3454400" cy="38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53858-0184-1F08-8C17-444E8CE78961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CBEC5-6F6E-7C93-7422-FF0AB624A591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70015-2A4D-719B-B7FF-A42C2E912BF9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A9766-444B-C5B5-4A0E-3287BD204567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776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347A6-188E-189E-DA5A-5880A031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4A9A813-006E-527B-906A-F79688D45601}"/>
              </a:ext>
            </a:extLst>
          </p:cNvPr>
          <p:cNvSpPr/>
          <p:nvPr/>
        </p:nvSpPr>
        <p:spPr>
          <a:xfrm>
            <a:off x="1052621" y="842251"/>
            <a:ext cx="9627167" cy="1117475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FE71B2-EE9B-AFDB-87B7-0909F281F83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D5295-16F9-69B4-72A5-7DE33B38F91A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2B23F-8DF1-59B4-5C80-99F0FCBA60AD}"/>
              </a:ext>
            </a:extLst>
          </p:cNvPr>
          <p:cNvSpPr txBox="1"/>
          <p:nvPr/>
        </p:nvSpPr>
        <p:spPr>
          <a:xfrm>
            <a:off x="1112553" y="1003943"/>
            <a:ext cx="956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 if instead of just using one constant number to predict Y we used some function 𝜇 of another random variable X as our estimate?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D8CB6-AD58-42E8-E36B-6EAB25A4DF59}"/>
              </a:ext>
            </a:extLst>
          </p:cNvPr>
          <p:cNvSpPr txBox="1"/>
          <p:nvPr/>
        </p:nvSpPr>
        <p:spPr>
          <a:xfrm>
            <a:off x="343145" y="1108600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C6FA4-161E-4995-BB88-93A724414D95}"/>
              </a:ext>
            </a:extLst>
          </p:cNvPr>
          <p:cNvSpPr txBox="1"/>
          <p:nvPr/>
        </p:nvSpPr>
        <p:spPr>
          <a:xfrm>
            <a:off x="359175" y="2097949"/>
            <a:ext cx="57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CF2FF-FBED-9D54-688C-73023A4BA8E7}"/>
              </a:ext>
            </a:extLst>
          </p:cNvPr>
          <p:cNvSpPr txBox="1"/>
          <p:nvPr/>
        </p:nvSpPr>
        <p:spPr>
          <a:xfrm>
            <a:off x="1112553" y="2168846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new optimization problem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7872D-3D65-A6A4-CEC9-9A406226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84" y="2546653"/>
            <a:ext cx="5591830" cy="1132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DBBD2-1C06-AADE-72C5-56BCAA71C01C}"/>
              </a:ext>
            </a:extLst>
          </p:cNvPr>
          <p:cNvSpPr txBox="1"/>
          <p:nvPr/>
        </p:nvSpPr>
        <p:spPr>
          <a:xfrm>
            <a:off x="1112553" y="3660798"/>
            <a:ext cx="861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ith solution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1B9C98-F37F-FC8C-04D9-9BED7A92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99" y="4122463"/>
            <a:ext cx="4241800" cy="457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83C311-9569-101B-A323-CADC56C83FDB}"/>
              </a:ext>
            </a:extLst>
          </p:cNvPr>
          <p:cNvSpPr/>
          <p:nvPr/>
        </p:nvSpPr>
        <p:spPr>
          <a:xfrm>
            <a:off x="1383927" y="4898275"/>
            <a:ext cx="9849456" cy="1117475"/>
          </a:xfrm>
          <a:prstGeom prst="roundRect">
            <a:avLst/>
          </a:prstGeom>
          <a:noFill/>
          <a:ln w="38100">
            <a:solidFill>
              <a:srgbClr val="1F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21B63-84F1-771D-9F1B-2EF370E6E554}"/>
              </a:ext>
            </a:extLst>
          </p:cNvPr>
          <p:cNvSpPr txBox="1"/>
          <p:nvPr/>
        </p:nvSpPr>
        <p:spPr>
          <a:xfrm>
            <a:off x="1621227" y="5041513"/>
            <a:ext cx="9457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Conclusion: 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mean-squared optimal conditional prediction of Y in terms of X is the conditional expected value of Y for a fixed X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5DFE9D3F-8CDD-C5EC-472F-B287C267A231}"/>
              </a:ext>
            </a:extLst>
          </p:cNvPr>
          <p:cNvSpPr/>
          <p:nvPr/>
        </p:nvSpPr>
        <p:spPr>
          <a:xfrm rot="10800000" flipH="1">
            <a:off x="684140" y="6158988"/>
            <a:ext cx="361507" cy="350875"/>
          </a:xfrm>
          <a:prstGeom prst="bentArrow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0D4F0-B574-2900-369B-0C47830926C6}"/>
              </a:ext>
            </a:extLst>
          </p:cNvPr>
          <p:cNvSpPr txBox="1"/>
          <p:nvPr/>
        </p:nvSpPr>
        <p:spPr>
          <a:xfrm>
            <a:off x="1112553" y="6209167"/>
            <a:ext cx="1053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But how can we estimate the conditional expectation from observed data? </a:t>
            </a:r>
          </a:p>
        </p:txBody>
      </p:sp>
    </p:spTree>
    <p:extLst>
      <p:ext uri="{BB962C8B-B14F-4D97-AF65-F5344CB8AC3E}">
        <p14:creationId xmlns:p14="http://schemas.microsoft.com/office/powerpoint/2010/main" val="99530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59C0DE-ABDB-BD19-8F0B-E86CBA1B5F87}"/>
              </a:ext>
            </a:extLst>
          </p:cNvPr>
          <p:cNvSpPr txBox="1"/>
          <p:nvPr/>
        </p:nvSpPr>
        <p:spPr>
          <a:xfrm>
            <a:off x="761679" y="1560429"/>
            <a:ext cx="1035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</a:t>
            </a:r>
            <a:r>
              <a:rPr lang="en-FR" sz="2400" b="1" dirty="0">
                <a:solidFill>
                  <a:srgbClr val="FF0000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restrict our function space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to linear models as 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E7F34-E72F-59E7-E800-CD809A7FEBE0}"/>
              </a:ext>
            </a:extLst>
          </p:cNvPr>
          <p:cNvSpPr txBox="1"/>
          <p:nvPr/>
        </p:nvSpPr>
        <p:spPr>
          <a:xfrm>
            <a:off x="761679" y="3021137"/>
            <a:ext cx="1120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parameters are thus estimated by minimizing the MSE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A8DFAB-6B2B-203B-E651-B067577C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54" y="3854985"/>
            <a:ext cx="6304692" cy="463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452C3D-D9DA-D712-37B1-BC6F9BD04B12}"/>
              </a:ext>
            </a:extLst>
          </p:cNvPr>
          <p:cNvSpPr txBox="1"/>
          <p:nvPr/>
        </p:nvSpPr>
        <p:spPr>
          <a:xfrm>
            <a:off x="761679" y="4481845"/>
            <a:ext cx="95672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 which the minimizers are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D1CC2C-BC25-E970-C31A-EAC1457B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13" y="5352304"/>
            <a:ext cx="6358851" cy="7870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BDEF73-64E2-8D66-E802-763E9591087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700A8-BC58-9BDE-87A8-F2B08BF32293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A5F00-E575-BCEC-6F38-BCDDF59C9798}"/>
              </a:ext>
            </a:extLst>
          </p:cNvPr>
          <p:cNvSpPr txBox="1"/>
          <p:nvPr/>
        </p:nvSpPr>
        <p:spPr>
          <a:xfrm>
            <a:off x="761678" y="799196"/>
            <a:ext cx="1100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 principle, the conditional expectation could be anything. </a:t>
            </a:r>
            <a:r>
              <a:rPr lang="en-FR" sz="2400" b="1" dirty="0">
                <a:solidFill>
                  <a:srgbClr val="FF0000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But this would be hard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225BE-5675-930E-6396-D0ED3A57B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394277"/>
            <a:ext cx="4114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29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7615C-AC21-158E-F49E-4C613F9F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111600"/>
            <a:ext cx="12960350" cy="63068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F4CACC-B9CA-6504-B21F-83D09BEEF8F5}"/>
              </a:ext>
            </a:extLst>
          </p:cNvPr>
          <p:cNvSpPr/>
          <p:nvPr/>
        </p:nvSpPr>
        <p:spPr>
          <a:xfrm>
            <a:off x="5915025" y="6100763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B2483-2886-E3DA-458F-ABB3A9E10A6D}"/>
              </a:ext>
            </a:extLst>
          </p:cNvPr>
          <p:cNvSpPr txBox="1"/>
          <p:nvPr/>
        </p:nvSpPr>
        <p:spPr>
          <a:xfrm>
            <a:off x="6048373" y="60905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E67DB-5D8C-91D2-47E4-D168B39BF4E5}"/>
              </a:ext>
            </a:extLst>
          </p:cNvPr>
          <p:cNvSpPr/>
          <p:nvPr/>
        </p:nvSpPr>
        <p:spPr>
          <a:xfrm>
            <a:off x="-233362" y="3081978"/>
            <a:ext cx="1014413" cy="33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CF5F4B-C516-DCE6-8CCF-0AD16583A0EE}"/>
              </a:ext>
            </a:extLst>
          </p:cNvPr>
          <p:cNvSpPr txBox="1"/>
          <p:nvPr/>
        </p:nvSpPr>
        <p:spPr>
          <a:xfrm>
            <a:off x="314985" y="302381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B4237D-EDE1-7066-FDCE-7839FB739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493" y="2553914"/>
            <a:ext cx="4114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99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810379-1B31-9C19-CC67-88DF3C8A8C29}"/>
              </a:ext>
            </a:extLst>
          </p:cNvPr>
          <p:cNvSpPr txBox="1"/>
          <p:nvPr/>
        </p:nvSpPr>
        <p:spPr>
          <a:xfrm>
            <a:off x="453312" y="2606905"/>
            <a:ext cx="112853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insights and comments:</a:t>
            </a:r>
          </a:p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FR" sz="28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optimal slope increases </a:t>
            </a: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more X and Y tend to fluctuate together and gets pulled towards zero the more X fluctuates by itself.</a:t>
            </a:r>
          </a:p>
          <a:p>
            <a:endParaRPr lang="en-FR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expected values of X and Y play no role in the slope (only the variances and covariances). Therefore, the </a:t>
            </a:r>
            <a:r>
              <a:rPr lang="en-FR" sz="28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optimal slope does not change if we re-center the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270824-E7EE-5CBF-6705-19F2AD904F8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C73D6-015D-3B31-35F8-8752F35D1157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45E0D-1EB6-9680-ABB2-53F8C4BB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49" y="1068721"/>
            <a:ext cx="90043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2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F3AD33-0038-7477-CE86-3BE28DCE7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66" y="2029352"/>
            <a:ext cx="7426375" cy="919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222154-C045-71D1-6EB3-5099F0D42F3A}"/>
              </a:ext>
            </a:extLst>
          </p:cNvPr>
          <p:cNvSpPr/>
          <p:nvPr/>
        </p:nvSpPr>
        <p:spPr>
          <a:xfrm>
            <a:off x="5630452" y="1924336"/>
            <a:ext cx="4452366" cy="102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F505F4-E2BD-DE54-E157-C08A1A5E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23" y="2060761"/>
            <a:ext cx="1779849" cy="889925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4BB0DC0-CB8C-047D-745B-FFB24EA06928}"/>
              </a:ext>
            </a:extLst>
          </p:cNvPr>
          <p:cNvSpPr/>
          <p:nvPr/>
        </p:nvSpPr>
        <p:spPr>
          <a:xfrm>
            <a:off x="5739565" y="2281491"/>
            <a:ext cx="720775" cy="350386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687E8C-D4B8-8286-7909-EB16825E2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623" y="3433238"/>
            <a:ext cx="2580781" cy="4894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32B730-304E-57FE-51AB-423CFF35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67" y="3519977"/>
            <a:ext cx="4167813" cy="43013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A44B0F36-2440-FA18-9711-61A07214F6A5}"/>
              </a:ext>
            </a:extLst>
          </p:cNvPr>
          <p:cNvSpPr/>
          <p:nvPr/>
        </p:nvSpPr>
        <p:spPr>
          <a:xfrm>
            <a:off x="5739564" y="3561628"/>
            <a:ext cx="720775" cy="350386"/>
          </a:xfrm>
          <a:prstGeom prst="rightArrow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7CF2C1-3A4C-A7F2-B7FB-0E6BAEC61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02" y="4563158"/>
            <a:ext cx="11155196" cy="10163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AC638C-81A8-13F3-B335-0BA3911E7A02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C3956E-A6E6-86B1-E672-8D334BD1747B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98B67-7092-D566-0016-E334D210040A}"/>
              </a:ext>
            </a:extLst>
          </p:cNvPr>
          <p:cNvSpPr txBox="1"/>
          <p:nvPr/>
        </p:nvSpPr>
        <p:spPr>
          <a:xfrm>
            <a:off x="483183" y="836978"/>
            <a:ext cx="10615233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do we estimate the coefficients from </a:t>
            </a:r>
            <a:r>
              <a:rPr lang="en-GB" sz="28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observed data</a:t>
            </a:r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7218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10379-1B31-9C19-CC67-88DF3C8A8C29}"/>
              </a:ext>
            </a:extLst>
          </p:cNvPr>
          <p:cNvSpPr txBox="1"/>
          <p:nvPr/>
        </p:nvSpPr>
        <p:spPr>
          <a:xfrm>
            <a:off x="569004" y="947437"/>
            <a:ext cx="11053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OK, we could stop here… like most machine learning courses do.</a:t>
            </a:r>
          </a:p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answer those questions that I mentioned previously?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7DB182-0B72-E13C-3262-EE5AE967F924}"/>
              </a:ext>
            </a:extLst>
          </p:cNvPr>
          <p:cNvGrpSpPr/>
          <p:nvPr/>
        </p:nvGrpSpPr>
        <p:grpSpPr>
          <a:xfrm>
            <a:off x="243424" y="2724890"/>
            <a:ext cx="11379572" cy="2932966"/>
            <a:chOff x="406214" y="2828566"/>
            <a:chExt cx="11379572" cy="29329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5F1219-97A8-9874-2B9E-2F1B608C66C5}"/>
                </a:ext>
              </a:extLst>
            </p:cNvPr>
            <p:cNvSpPr txBox="1"/>
            <p:nvPr/>
          </p:nvSpPr>
          <p:spPr>
            <a:xfrm>
              <a:off x="406214" y="2914294"/>
              <a:ext cx="11379572" cy="260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Under which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conditions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is the linear regression model reliable?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sort of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errors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 does the linear regression model can make 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can the linear regression model tell us when it works?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What are the signs that something has </a:t>
              </a:r>
              <a:r>
                <a:rPr lang="en-FR" sz="28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gone wrong</a:t>
              </a:r>
              <a:r>
                <a:rPr lang="en-FR" sz="2800" dirty="0">
                  <a:solidFill>
                    <a:srgbClr val="1F77B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?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95AD1EE-81A5-CDC0-A090-6B81597999DB}"/>
                </a:ext>
              </a:extLst>
            </p:cNvPr>
            <p:cNvSpPr/>
            <p:nvPr/>
          </p:nvSpPr>
          <p:spPr>
            <a:xfrm>
              <a:off x="731794" y="2828566"/>
              <a:ext cx="10832421" cy="2932966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A1B40DF-5A87-8FCC-1869-372BDD9572E4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FB2DF057-8CAA-11F7-5640-495DAB423ADA}"/>
              </a:ext>
            </a:extLst>
          </p:cNvPr>
          <p:cNvSpPr/>
          <p:nvPr/>
        </p:nvSpPr>
        <p:spPr>
          <a:xfrm rot="10800000" flipH="1">
            <a:off x="827701" y="5844467"/>
            <a:ext cx="361507" cy="350875"/>
          </a:xfrm>
          <a:prstGeom prst="bentArrow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4F011-D06D-D9DF-D5ED-963CE16F368A}"/>
              </a:ext>
            </a:extLst>
          </p:cNvPr>
          <p:cNvSpPr txBox="1"/>
          <p:nvPr/>
        </p:nvSpPr>
        <p:spPr>
          <a:xfrm>
            <a:off x="1256114" y="5894646"/>
            <a:ext cx="940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We need to make some assumptions on the data 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3034499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640AB-5844-88F7-E356-551B0814B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FCAA38-F46E-D392-9F2D-B0D140925C9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A63D4-9A96-75D6-5920-BC6A8F69B511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C79BD-FE4D-D70A-285F-55257D7DCB7B}"/>
              </a:ext>
            </a:extLst>
          </p:cNvPr>
          <p:cNvSpPr txBox="1"/>
          <p:nvPr/>
        </p:nvSpPr>
        <p:spPr>
          <a:xfrm>
            <a:off x="838501" y="963903"/>
            <a:ext cx="10663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0D322A-2089-41DA-8AC5-1A173E027152}"/>
              </a:ext>
            </a:extLst>
          </p:cNvPr>
          <p:cNvSpPr/>
          <p:nvPr/>
        </p:nvSpPr>
        <p:spPr>
          <a:xfrm>
            <a:off x="696145" y="897976"/>
            <a:ext cx="1370028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9ED31D-9C2B-81B9-E670-1CE46A895185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3FAD54-AD51-1823-E0CB-E1CF12CABF24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112057-C7E7-0695-473C-94E064607B03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D7B78C-FB5B-42FD-5D2A-2AECBD9472C9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4C7E00-50FB-DD91-E598-479EF472AAE5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B23B92-0EA5-2DD3-E547-538A6DE812F7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07F4275-16DD-D18E-2E76-F54E6441A5AC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FD8F0A-F846-7511-1266-BE817B5C9868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B8A105-ABBC-3F4C-28B5-02547F69B4EF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33148FC-5E45-D42B-192E-60B7CE71A614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6624302-AE5C-14E2-7E4C-CD250590E69E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3566849-5DA2-326A-20F0-7EF4D6C57316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F2B327-E668-4CFA-F4B4-1DCB46013171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3C91D99-DBA0-500D-E631-B0FADCA5AB67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377E2F1-85A6-9807-0085-228AF3146918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CF69165-B900-1AF1-4C09-4D87A220D858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33719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4438D-ACDD-4045-72C4-7AF08845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60068D-2D42-9483-91C6-AF9988673487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5F6B4-BEF0-EC60-7521-F54257CACC73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D85FD-13B9-18B9-6B9D-7FD52D277237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CBF4A2-8FDE-31DE-ED39-17F6E85F62B5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0FAB78-FFB2-69B4-B09B-F6BB402C2E2B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D0EACD-9CD8-2EBA-4BCF-8E3F7D3B2A84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8CC0DE-967D-695F-ACE7-69CF545CE7E7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5B432-8FD1-46FA-19F2-9CA1231181D9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E23C33-3837-318B-8E52-C6D078184630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6E3D60-6FF2-F90C-9FD1-059ACCC21175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EC888FF-9EBF-C0F7-E68F-C92F9741D560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E6D0DC-1D94-B774-2630-878DB99AC4C3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AD0AA0B-0C6E-BCAA-32FB-E43D33B3D2F2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08177C8-94FA-DBB2-556C-0A615FFC01BD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3FDA7F2-342C-D2FD-B516-EF49F33FD49C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45719BC-2A36-4A93-0347-8224AFC9ACA6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3C97E4-670A-BA70-DCED-742ABA3AE500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220EB11-FFA2-5E1A-10D4-36F9F5833964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FD25B2-DA00-6B8F-D840-1A8992124A9A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F67F312-B0D1-502F-52B9-0CB0EEC78F75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4E6D2-8E6C-78DB-5D64-DB94363838D5}"/>
              </a:ext>
            </a:extLst>
          </p:cNvPr>
          <p:cNvSpPr txBox="1"/>
          <p:nvPr/>
        </p:nvSpPr>
        <p:spPr>
          <a:xfrm>
            <a:off x="180109" y="4910480"/>
            <a:ext cx="580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49D72-4280-072A-7819-B2AD6DC2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89" y="5965200"/>
            <a:ext cx="3619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9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13271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2908B-303B-0DC5-F9A0-C1B77C82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5CD13F-2237-014D-ECD3-BACF79D3F90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3FEE5-3E2B-EF4B-C43A-41D42B934987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C5D30-D8E9-A6D9-8983-DBF6A40CE6B5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99C09A-0EEB-DC53-1BF8-53D1F396DF43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6B3670-3A37-AA8F-514B-8BA8E8320A38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3CADB6-1E1A-B5DF-856B-E81662A83B54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C1E3E5-8131-AB09-5DC3-A0E8617C0D8A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0F1C40-5CE9-6120-6BDD-9D3B1CECFB50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FB4933-6963-2C54-5237-C445C329CA9B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638FA3-6BAA-5BD1-C66A-56D7B7F24FA6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4CB3E96-6B29-ABAD-C7C7-27CD68A0E1FA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D07064-AB34-D7D8-DB14-AFB907EDB51B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C7FA75D-19A2-1E32-A6AE-BB9847560DF6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152A089-DBDD-AC05-B199-F4EF59E8EE54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8D7739F-3D8F-DF51-8F18-6564E0CC4392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64AC82-6B31-B36B-AE0B-2F9251307C3B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39A699E-F43D-67C0-F4BF-8D92989E84F3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5CB8D28-F2A8-92F6-098E-20DA670EACB7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95D8088-6502-780F-DB15-EE00FF99C966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379F2C7-A0FA-3870-89A3-2B29AE2C06FF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7289F-8384-8EB4-8489-043FEB48AE5B}"/>
              </a:ext>
            </a:extLst>
          </p:cNvPr>
          <p:cNvSpPr txBox="1"/>
          <p:nvPr/>
        </p:nvSpPr>
        <p:spPr>
          <a:xfrm>
            <a:off x="180109" y="4910480"/>
            <a:ext cx="580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B7A0DC-1B4B-FDBB-23D6-D12A50082640}"/>
              </a:ext>
            </a:extLst>
          </p:cNvPr>
          <p:cNvCxnSpPr>
            <a:cxnSpLocks/>
          </p:cNvCxnSpPr>
          <p:nvPr/>
        </p:nvCxnSpPr>
        <p:spPr>
          <a:xfrm flipV="1">
            <a:off x="7600597" y="2108272"/>
            <a:ext cx="0" cy="2300288"/>
          </a:xfrm>
          <a:prstGeom prst="straightConnector1">
            <a:avLst/>
          </a:pr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5BE67D-5BEF-6228-F453-802F300C2528}"/>
              </a:ext>
            </a:extLst>
          </p:cNvPr>
          <p:cNvCxnSpPr>
            <a:cxnSpLocks/>
          </p:cNvCxnSpPr>
          <p:nvPr/>
        </p:nvCxnSpPr>
        <p:spPr>
          <a:xfrm>
            <a:off x="7420376" y="4218061"/>
            <a:ext cx="3104309" cy="0"/>
          </a:xfrm>
          <a:prstGeom prst="straightConnector1">
            <a:avLst/>
          </a:prstGeom>
          <a:ln w="635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ADCCDE-2300-1F87-D3DF-8D637AE319DF}"/>
              </a:ext>
            </a:extLst>
          </p:cNvPr>
          <p:cNvSpPr txBox="1"/>
          <p:nvPr/>
        </p:nvSpPr>
        <p:spPr>
          <a:xfrm>
            <a:off x="10527066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61D23-3A9E-43F9-78D4-0F2C6F90861F}"/>
              </a:ext>
            </a:extLst>
          </p:cNvPr>
          <p:cNvSpPr txBox="1"/>
          <p:nvPr/>
        </p:nvSpPr>
        <p:spPr>
          <a:xfrm>
            <a:off x="7128651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21D0EC-ABB0-ABF1-A454-AC0E40434304}"/>
              </a:ext>
            </a:extLst>
          </p:cNvPr>
          <p:cNvSpPr/>
          <p:nvPr/>
        </p:nvSpPr>
        <p:spPr>
          <a:xfrm>
            <a:off x="8230217" y="3519487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5C47EC-0B42-889A-2548-546381C3DE1C}"/>
              </a:ext>
            </a:extLst>
          </p:cNvPr>
          <p:cNvSpPr/>
          <p:nvPr/>
        </p:nvSpPr>
        <p:spPr>
          <a:xfrm>
            <a:off x="8540585" y="3363477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74BC1C-F1C1-56B5-AD9C-8F29FC3ED7E3}"/>
              </a:ext>
            </a:extLst>
          </p:cNvPr>
          <p:cNvSpPr/>
          <p:nvPr/>
        </p:nvSpPr>
        <p:spPr>
          <a:xfrm>
            <a:off x="8952625" y="3422853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DCD842-C1B4-DCCB-2381-B9A3234C5E52}"/>
              </a:ext>
            </a:extLst>
          </p:cNvPr>
          <p:cNvSpPr/>
          <p:nvPr/>
        </p:nvSpPr>
        <p:spPr>
          <a:xfrm>
            <a:off x="8912091" y="3011123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2CEC6E-1C66-AE4E-4E30-E1031131B85F}"/>
              </a:ext>
            </a:extLst>
          </p:cNvPr>
          <p:cNvSpPr/>
          <p:nvPr/>
        </p:nvSpPr>
        <p:spPr>
          <a:xfrm>
            <a:off x="8162501" y="3790769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6E5EBC-6347-51B0-A002-C34C468B74DE}"/>
              </a:ext>
            </a:extLst>
          </p:cNvPr>
          <p:cNvSpPr/>
          <p:nvPr/>
        </p:nvSpPr>
        <p:spPr>
          <a:xfrm>
            <a:off x="9109507" y="2660909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E2757C-4ADD-075C-37BC-9A93AC1D1B4A}"/>
              </a:ext>
            </a:extLst>
          </p:cNvPr>
          <p:cNvSpPr/>
          <p:nvPr/>
        </p:nvSpPr>
        <p:spPr>
          <a:xfrm>
            <a:off x="9290483" y="2920198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123FEE-93A3-0EB1-D388-28511CB30881}"/>
              </a:ext>
            </a:extLst>
          </p:cNvPr>
          <p:cNvSpPr/>
          <p:nvPr/>
        </p:nvSpPr>
        <p:spPr>
          <a:xfrm>
            <a:off x="9471459" y="2467022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EC5870-E634-D6D2-FF29-739359A6167F}"/>
              </a:ext>
            </a:extLst>
          </p:cNvPr>
          <p:cNvSpPr/>
          <p:nvPr/>
        </p:nvSpPr>
        <p:spPr>
          <a:xfrm>
            <a:off x="9770408" y="2266910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663B76-147C-C235-E2D1-3D1EBBC476FA}"/>
              </a:ext>
            </a:extLst>
          </p:cNvPr>
          <p:cNvSpPr/>
          <p:nvPr/>
        </p:nvSpPr>
        <p:spPr>
          <a:xfrm>
            <a:off x="9573702" y="2051502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27180D-1D98-9FEB-C183-52496078D4D2}"/>
              </a:ext>
            </a:extLst>
          </p:cNvPr>
          <p:cNvSpPr/>
          <p:nvPr/>
        </p:nvSpPr>
        <p:spPr>
          <a:xfrm>
            <a:off x="8555424" y="3645783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A16E55-89A4-7A4F-8710-301B53B2B709}"/>
              </a:ext>
            </a:extLst>
          </p:cNvPr>
          <p:cNvSpPr/>
          <p:nvPr/>
        </p:nvSpPr>
        <p:spPr>
          <a:xfrm>
            <a:off x="7812545" y="3700463"/>
            <a:ext cx="180976" cy="1809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D2A7FE-5FE3-911B-1B54-2A71AB18672D}"/>
              </a:ext>
            </a:extLst>
          </p:cNvPr>
          <p:cNvSpPr txBox="1"/>
          <p:nvPr/>
        </p:nvSpPr>
        <p:spPr>
          <a:xfrm>
            <a:off x="6133216" y="4910480"/>
            <a:ext cx="580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C0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400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quadratically on X and random noise”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62AC7E0-3C1B-A2D6-9068-6D1A2FB8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965200"/>
            <a:ext cx="5245100" cy="4953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5AE0DE-FA95-1765-173D-F8BB0A0AF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89" y="5965200"/>
            <a:ext cx="3619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41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7F70C-4F03-5016-E425-75285ED33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2FF58B-C0BB-6E22-1703-A2BDE5F9533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52743-48F7-6FB0-DFEA-952AF4E65986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D1543C-8905-90F5-A68A-6B533D03A7DC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BBD21-16F5-87E0-CEAF-EBA907061B02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F54D9D-DCA7-85B6-2CB6-4D5E31B910E8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832847-917D-5BFE-32C9-8629728601D7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742D51-84FE-53D9-94DE-0C20115DC635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8B0D7-27A1-DC74-65AF-E53504489A0A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906EAF-2008-69BE-B85F-8D1768F40D3F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592BFD-B75D-69DE-1489-E93E474EC519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D64101-9C1C-72B2-0A4F-84FD0E713C29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C9F0F3-75FE-3CA8-0EC5-FFEB3CAEC482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B17719-8718-1FBB-D1E6-DD80C03CC24B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9176317-FD12-9B90-7F4A-80EA3A24E3EB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6E2F3CD-691E-86D7-05C1-1AF5CD8EBDA7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CE1ED17-1F16-C952-D928-DF2EF8029B03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F39FCDC-31A3-8F45-38C8-3BB097638DF0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395E3D1-F923-D7D5-544B-C7DFE3C053F0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AACF41-2AFD-F7B6-66EA-20C37024E28F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67B0F28-081D-AE2C-13DB-A11ED0F3CB4B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012D3-36D7-27FD-AADC-6EBAB5E2602E}"/>
              </a:ext>
            </a:extLst>
          </p:cNvPr>
          <p:cNvSpPr txBox="1"/>
          <p:nvPr/>
        </p:nvSpPr>
        <p:spPr>
          <a:xfrm>
            <a:off x="180109" y="4910480"/>
            <a:ext cx="580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838213E-583F-DAAA-9642-F3FBED32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89" y="5965200"/>
            <a:ext cx="3619500" cy="419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B449E0-E0BA-E155-D0C3-9D5D98F5C0D8}"/>
              </a:ext>
            </a:extLst>
          </p:cNvPr>
          <p:cNvCxnSpPr>
            <a:cxnSpLocks/>
          </p:cNvCxnSpPr>
          <p:nvPr/>
        </p:nvCxnSpPr>
        <p:spPr>
          <a:xfrm>
            <a:off x="6096000" y="622738"/>
            <a:ext cx="0" cy="6235262"/>
          </a:xfrm>
          <a:prstGeom prst="line">
            <a:avLst/>
          </a:prstGeom>
          <a:ln w="63500">
            <a:solidFill>
              <a:srgbClr val="5E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B75F96-BD19-59A9-8BFA-E7B2BE79C1C5}"/>
              </a:ext>
            </a:extLst>
          </p:cNvPr>
          <p:cNvSpPr txBox="1"/>
          <p:nvPr/>
        </p:nvSpPr>
        <p:spPr>
          <a:xfrm>
            <a:off x="7448665" y="963124"/>
            <a:ext cx="3390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FA24A4-3F27-EB50-D63C-7EC1FD8B5E73}"/>
              </a:ext>
            </a:extLst>
          </p:cNvPr>
          <p:cNvSpPr/>
          <p:nvPr/>
        </p:nvSpPr>
        <p:spPr>
          <a:xfrm>
            <a:off x="7306307" y="897976"/>
            <a:ext cx="3675387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59EEC2B-A40E-509A-7955-4B9E91A9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42" y="1919004"/>
            <a:ext cx="2237316" cy="5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37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F7A9-4BE9-B4BE-1CF4-31EFFBE0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C844B2-AD8D-97FE-7403-BAE25AC12078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47416-02DC-6D60-F203-EDB3B29BF93B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38281-2642-EC3D-2E73-DD3B3A347A2B}"/>
              </a:ext>
            </a:extLst>
          </p:cNvPr>
          <p:cNvSpPr txBox="1"/>
          <p:nvPr/>
        </p:nvSpPr>
        <p:spPr>
          <a:xfrm>
            <a:off x="838501" y="963903"/>
            <a:ext cx="4331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 GENERATIVE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5E778B-8D3C-60B5-EFF7-10F75981EA55}"/>
              </a:ext>
            </a:extLst>
          </p:cNvPr>
          <p:cNvSpPr/>
          <p:nvPr/>
        </p:nvSpPr>
        <p:spPr>
          <a:xfrm>
            <a:off x="696144" y="897976"/>
            <a:ext cx="4646561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9A604F-42A8-3BFB-C992-52EF8A5851EC}"/>
              </a:ext>
            </a:extLst>
          </p:cNvPr>
          <p:cNvCxnSpPr>
            <a:cxnSpLocks/>
          </p:cNvCxnSpPr>
          <p:nvPr/>
        </p:nvCxnSpPr>
        <p:spPr>
          <a:xfrm flipV="1">
            <a:off x="1647490" y="2108272"/>
            <a:ext cx="0" cy="2300288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9D6ED6-06E1-1D82-6313-ABCD64F6233C}"/>
              </a:ext>
            </a:extLst>
          </p:cNvPr>
          <p:cNvCxnSpPr>
            <a:cxnSpLocks/>
          </p:cNvCxnSpPr>
          <p:nvPr/>
        </p:nvCxnSpPr>
        <p:spPr>
          <a:xfrm>
            <a:off x="1467269" y="4218061"/>
            <a:ext cx="3104309" cy="0"/>
          </a:xfrm>
          <a:prstGeom prst="straightConnector1">
            <a:avLst/>
          </a:prstGeom>
          <a:ln w="63500">
            <a:solidFill>
              <a:srgbClr val="1F77B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8643104-CC79-E1F1-0ED6-02488477E927}"/>
              </a:ext>
            </a:extLst>
          </p:cNvPr>
          <p:cNvSpPr txBox="1"/>
          <p:nvPr/>
        </p:nvSpPr>
        <p:spPr>
          <a:xfrm>
            <a:off x="4573959" y="421806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80F70E-6B15-E1C8-60B3-5E6B706BD70C}"/>
              </a:ext>
            </a:extLst>
          </p:cNvPr>
          <p:cNvSpPr txBox="1"/>
          <p:nvPr/>
        </p:nvSpPr>
        <p:spPr>
          <a:xfrm>
            <a:off x="1175544" y="187743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Y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34B83A-E247-32FB-7548-653E7763E8C2}"/>
              </a:ext>
            </a:extLst>
          </p:cNvPr>
          <p:cNvSpPr/>
          <p:nvPr/>
        </p:nvSpPr>
        <p:spPr>
          <a:xfrm>
            <a:off x="2071668" y="3531965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2ABB96-E9D5-E970-9893-4251CBD5A5AD}"/>
              </a:ext>
            </a:extLst>
          </p:cNvPr>
          <p:cNvSpPr/>
          <p:nvPr/>
        </p:nvSpPr>
        <p:spPr>
          <a:xfrm>
            <a:off x="2484854" y="330127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5596BB-D809-7FC8-CCEB-55C0692BA00F}"/>
              </a:ext>
            </a:extLst>
          </p:cNvPr>
          <p:cNvSpPr/>
          <p:nvPr/>
        </p:nvSpPr>
        <p:spPr>
          <a:xfrm>
            <a:off x="2999519" y="3229597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90A522-206C-EBD5-3AF8-A92A09EA44A2}"/>
              </a:ext>
            </a:extLst>
          </p:cNvPr>
          <p:cNvSpPr/>
          <p:nvPr/>
        </p:nvSpPr>
        <p:spPr>
          <a:xfrm>
            <a:off x="2778351" y="298219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972D3C-1306-C893-97F5-9ECDA8B524E5}"/>
              </a:ext>
            </a:extLst>
          </p:cNvPr>
          <p:cNvSpPr/>
          <p:nvPr/>
        </p:nvSpPr>
        <p:spPr>
          <a:xfrm>
            <a:off x="2313335" y="366918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59C216-2458-B757-65F9-43EA70790A7B}"/>
              </a:ext>
            </a:extLst>
          </p:cNvPr>
          <p:cNvSpPr/>
          <p:nvPr/>
        </p:nvSpPr>
        <p:spPr>
          <a:xfrm>
            <a:off x="3210486" y="2716231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D2ADF95-82F3-AB89-AC24-43F51AF47A4C}"/>
              </a:ext>
            </a:extLst>
          </p:cNvPr>
          <p:cNvSpPr/>
          <p:nvPr/>
        </p:nvSpPr>
        <p:spPr>
          <a:xfrm>
            <a:off x="3391462" y="2928686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DCCACA5-3B3B-FC0D-F6A4-138F7164E8F4}"/>
              </a:ext>
            </a:extLst>
          </p:cNvPr>
          <p:cNvSpPr/>
          <p:nvPr/>
        </p:nvSpPr>
        <p:spPr>
          <a:xfrm>
            <a:off x="3620595" y="259595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809CCF5-2799-DFE9-0F8F-AB1B6FC0F2A2}"/>
              </a:ext>
            </a:extLst>
          </p:cNvPr>
          <p:cNvSpPr/>
          <p:nvPr/>
        </p:nvSpPr>
        <p:spPr>
          <a:xfrm>
            <a:off x="3956892" y="255899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CC222D-CB1A-54D9-563C-3252D0AD0CEF}"/>
              </a:ext>
            </a:extLst>
          </p:cNvPr>
          <p:cNvSpPr/>
          <p:nvPr/>
        </p:nvSpPr>
        <p:spPr>
          <a:xfrm>
            <a:off x="3790931" y="2266910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17CEB7-A483-4B86-4900-22BEA89683B7}"/>
              </a:ext>
            </a:extLst>
          </p:cNvPr>
          <p:cNvSpPr/>
          <p:nvPr/>
        </p:nvSpPr>
        <p:spPr>
          <a:xfrm>
            <a:off x="2767373" y="3523949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2FE7ACD-6BA5-DC61-C7B7-B3CCF357B3A0}"/>
              </a:ext>
            </a:extLst>
          </p:cNvPr>
          <p:cNvSpPr/>
          <p:nvPr/>
        </p:nvSpPr>
        <p:spPr>
          <a:xfrm>
            <a:off x="1885196" y="3833118"/>
            <a:ext cx="180976" cy="180976"/>
          </a:xfrm>
          <a:prstGeom prst="ellipse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EA1FC8-55F4-D58F-584A-EBD3534AE22A}"/>
              </a:ext>
            </a:extLst>
          </p:cNvPr>
          <p:cNvSpPr txBox="1"/>
          <p:nvPr/>
        </p:nvSpPr>
        <p:spPr>
          <a:xfrm>
            <a:off x="180109" y="4910480"/>
            <a:ext cx="580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4390438-4F7C-160E-3FE2-DAE4D577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89" y="5965200"/>
            <a:ext cx="3619500" cy="419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83A2D9F-57B5-5C74-A96F-F32907694969}"/>
              </a:ext>
            </a:extLst>
          </p:cNvPr>
          <p:cNvCxnSpPr>
            <a:cxnSpLocks/>
          </p:cNvCxnSpPr>
          <p:nvPr/>
        </p:nvCxnSpPr>
        <p:spPr>
          <a:xfrm>
            <a:off x="6096000" y="622738"/>
            <a:ext cx="0" cy="6235262"/>
          </a:xfrm>
          <a:prstGeom prst="line">
            <a:avLst/>
          </a:prstGeom>
          <a:ln w="63500">
            <a:solidFill>
              <a:srgbClr val="5E5E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A210CB-F260-FE01-DFB2-648111E8A9E1}"/>
              </a:ext>
            </a:extLst>
          </p:cNvPr>
          <p:cNvSpPr txBox="1"/>
          <p:nvPr/>
        </p:nvSpPr>
        <p:spPr>
          <a:xfrm>
            <a:off x="7448665" y="963124"/>
            <a:ext cx="3390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REGRESSION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81DCFA-EA44-3B73-2919-D6A127CBE8E8}"/>
              </a:ext>
            </a:extLst>
          </p:cNvPr>
          <p:cNvSpPr/>
          <p:nvPr/>
        </p:nvSpPr>
        <p:spPr>
          <a:xfrm>
            <a:off x="7306307" y="897976"/>
            <a:ext cx="3675387" cy="622738"/>
          </a:xfrm>
          <a:prstGeom prst="rect">
            <a:avLst/>
          </a:prstGeom>
          <a:noFill/>
          <a:ln w="50800">
            <a:solidFill>
              <a:srgbClr val="1F7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2A8B9E8-9245-0C11-4CE5-6F6481BAE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42" y="1919004"/>
            <a:ext cx="2237316" cy="5393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37A0CA-B084-EFA9-231C-E4F6F4C9C789}"/>
              </a:ext>
            </a:extLst>
          </p:cNvPr>
          <p:cNvCxnSpPr/>
          <p:nvPr/>
        </p:nvCxnSpPr>
        <p:spPr>
          <a:xfrm>
            <a:off x="9143999" y="2776926"/>
            <a:ext cx="0" cy="963443"/>
          </a:xfrm>
          <a:prstGeom prst="straightConnector1">
            <a:avLst/>
          </a:prstGeom>
          <a:ln w="63500">
            <a:solidFill>
              <a:srgbClr val="1F77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D09918-51A4-EECF-40BB-843D969B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068" y="4058938"/>
            <a:ext cx="3967861" cy="638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1353C-BBAE-CE78-7190-580D542D64B0}"/>
              </a:ext>
            </a:extLst>
          </p:cNvPr>
          <p:cNvSpPr txBox="1"/>
          <p:nvPr/>
        </p:nvSpPr>
        <p:spPr>
          <a:xfrm>
            <a:off x="6849296" y="4910480"/>
            <a:ext cx="4975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1F77B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hat-parameters are estimated from observed data and expected to converge to the true parameters</a:t>
            </a:r>
          </a:p>
        </p:txBody>
      </p:sp>
    </p:spTree>
    <p:extLst>
      <p:ext uri="{BB962C8B-B14F-4D97-AF65-F5344CB8AC3E}">
        <p14:creationId xmlns:p14="http://schemas.microsoft.com/office/powerpoint/2010/main" val="2418303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56E8B4-8659-7775-CDC0-07EB96A22D00}"/>
              </a:ext>
            </a:extLst>
          </p:cNvPr>
          <p:cNvSpPr txBox="1"/>
          <p:nvPr/>
        </p:nvSpPr>
        <p:spPr>
          <a:xfrm>
            <a:off x="416502" y="4583139"/>
            <a:ext cx="11554258" cy="1225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we make </a:t>
            </a:r>
            <a:r>
              <a:rPr lang="en-GB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no assumption about p(X) 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(what does this imply?)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assumption of additive noise is non-trivial, but a very common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85A7C0-CC7B-7015-23BC-4DAFE603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768" y="1659931"/>
            <a:ext cx="4426458" cy="518414"/>
          </a:xfrm>
          <a:prstGeom prst="rect">
            <a:avLst/>
          </a:prstGeom>
        </p:spPr>
      </p:pic>
      <p:sp>
        <p:nvSpPr>
          <p:cNvPr id="15" name="Bent Arrow 14">
            <a:extLst>
              <a:ext uri="{FF2B5EF4-FFF2-40B4-BE49-F238E27FC236}">
                <a16:creationId xmlns:a16="http://schemas.microsoft.com/office/drawing/2014/main" id="{6EA37789-52EA-2E46-B8B4-F3F499944FD6}"/>
              </a:ext>
            </a:extLst>
          </p:cNvPr>
          <p:cNvSpPr/>
          <p:nvPr/>
        </p:nvSpPr>
        <p:spPr>
          <a:xfrm rot="10800000" flipH="1">
            <a:off x="1685024" y="604289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B842F-CE20-E587-F972-E69224A42EF1}"/>
              </a:ext>
            </a:extLst>
          </p:cNvPr>
          <p:cNvSpPr txBox="1"/>
          <p:nvPr/>
        </p:nvSpPr>
        <p:spPr>
          <a:xfrm>
            <a:off x="2109820" y="6015180"/>
            <a:ext cx="81676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Ideally, we should always check these assumptions…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5B3E7-26C4-6782-D661-5D7588F7C6DF}"/>
              </a:ext>
            </a:extLst>
          </p:cNvPr>
          <p:cNvSpPr txBox="1"/>
          <p:nvPr/>
        </p:nvSpPr>
        <p:spPr>
          <a:xfrm>
            <a:off x="118241" y="95925"/>
            <a:ext cx="3302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 linear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EC576-B5AB-43B5-0D74-8C2A5C87D23A}"/>
              </a:ext>
            </a:extLst>
          </p:cNvPr>
          <p:cNvSpPr txBox="1"/>
          <p:nvPr/>
        </p:nvSpPr>
        <p:spPr>
          <a:xfrm>
            <a:off x="221234" y="895113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Assumption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“Quantity Y depends linearly on the values of X and random noise”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C73B0-2409-D5CF-8113-0AE59ABFD608}"/>
              </a:ext>
            </a:extLst>
          </p:cNvPr>
          <p:cNvSpPr/>
          <p:nvPr/>
        </p:nvSpPr>
        <p:spPr>
          <a:xfrm>
            <a:off x="9573491" y="1387556"/>
            <a:ext cx="2036619" cy="7200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503F3E-7A16-0991-FB98-28040488D74D}"/>
              </a:ext>
            </a:extLst>
          </p:cNvPr>
          <p:cNvSpPr txBox="1"/>
          <p:nvPr/>
        </p:nvSpPr>
        <p:spPr>
          <a:xfrm>
            <a:off x="221233" y="2451978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additive noise is assumed to have </a:t>
            </a:r>
            <a:r>
              <a:rPr lang="en-FR" sz="26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three important properties</a:t>
            </a: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91599-EC4D-41C5-6575-121A98D6FBDF}"/>
              </a:ext>
            </a:extLst>
          </p:cNvPr>
          <p:cNvSpPr txBox="1"/>
          <p:nvPr/>
        </p:nvSpPr>
        <p:spPr>
          <a:xfrm>
            <a:off x="3048527" y="3216796"/>
            <a:ext cx="609493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Zero mean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Constant variance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correlation with the values of X</a:t>
            </a:r>
          </a:p>
        </p:txBody>
      </p:sp>
    </p:spTree>
    <p:extLst>
      <p:ext uri="{BB962C8B-B14F-4D97-AF65-F5344CB8AC3E}">
        <p14:creationId xmlns:p14="http://schemas.microsoft.com/office/powerpoint/2010/main" val="2550996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4CC57-3FB5-2E0F-D835-74B7F2AB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633" y="1649988"/>
            <a:ext cx="2663952" cy="578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A11A5-2BD1-DDCC-561A-B25050F1EC71}"/>
              </a:ext>
            </a:extLst>
          </p:cNvPr>
          <p:cNvSpPr txBox="1"/>
          <p:nvPr/>
        </p:nvSpPr>
        <p:spPr>
          <a:xfrm>
            <a:off x="216012" y="2499699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which is the same as saying that the generative model of the data 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3A545-529E-E2E7-2D2A-68341F9C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981" y="3422183"/>
            <a:ext cx="6239256" cy="578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9D5706-5A7C-FE74-E18B-574C785CDF3D}"/>
              </a:ext>
            </a:extLst>
          </p:cNvPr>
          <p:cNvSpPr txBox="1"/>
          <p:nvPr/>
        </p:nvSpPr>
        <p:spPr>
          <a:xfrm>
            <a:off x="216012" y="4297214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even write the statistical distribution of the estimated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AF5764-E9C8-5BB1-A6B0-3380F4AF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37" y="5324110"/>
            <a:ext cx="10408920" cy="1082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C3924-CAE4-CC9C-D0B1-6695ACBFC4C1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718AE-9552-3E1D-C527-1FE719AA9BBE}"/>
              </a:ext>
            </a:extLst>
          </p:cNvPr>
          <p:cNvSpPr txBox="1"/>
          <p:nvPr/>
        </p:nvSpPr>
        <p:spPr>
          <a:xfrm>
            <a:off x="221234" y="895113"/>
            <a:ext cx="11749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 is also common (though not trivial) to assume a Gaussian additive noise, i.e.</a:t>
            </a:r>
          </a:p>
        </p:txBody>
      </p:sp>
    </p:spTree>
    <p:extLst>
      <p:ext uri="{BB962C8B-B14F-4D97-AF65-F5344CB8AC3E}">
        <p14:creationId xmlns:p14="http://schemas.microsoft.com/office/powerpoint/2010/main" val="1550292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BCA65-DE8C-0FE7-438F-A1FAC64B4516}"/>
              </a:ext>
            </a:extLst>
          </p:cNvPr>
          <p:cNvSpPr txBox="1"/>
          <p:nvPr/>
        </p:nvSpPr>
        <p:spPr>
          <a:xfrm>
            <a:off x="294794" y="946940"/>
            <a:ext cx="1061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Coming back to our example with the California housing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A5DB9-B581-913B-D67C-3DEB4FC00C07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A3FD3-8440-1249-B035-08FD4C7A71F3}"/>
              </a:ext>
            </a:extLst>
          </p:cNvPr>
          <p:cNvSpPr txBox="1"/>
          <p:nvPr/>
        </p:nvSpPr>
        <p:spPr>
          <a:xfrm>
            <a:off x="294794" y="1588533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3" name="Picture 12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00DC494C-3087-DEC9-E159-3DB7DC2B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17" y="1794362"/>
            <a:ext cx="4663536" cy="3495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D008A0-E474-FD42-B7AE-1F7D494AFC33}"/>
              </a:ext>
            </a:extLst>
          </p:cNvPr>
          <p:cNvSpPr txBox="1"/>
          <p:nvPr/>
        </p:nvSpPr>
        <p:spPr>
          <a:xfrm>
            <a:off x="8113976" y="543470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latin typeface="Roboto Light" panose="02000000000000000000" pitchFamily="2" charset="0"/>
                <a:ea typeface="Roboto Light" panose="02000000000000000000" pitchFamily="2" charset="0"/>
              </a:rPr>
              <a:t>California housing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EB8DD-C6B0-F409-4082-32A292616557}"/>
              </a:ext>
            </a:extLst>
          </p:cNvPr>
          <p:cNvSpPr txBox="1"/>
          <p:nvPr/>
        </p:nvSpPr>
        <p:spPr>
          <a:xfrm>
            <a:off x="294794" y="2219480"/>
            <a:ext cx="6003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FR" sz="2800" dirty="0">
                <a:solidFill>
                  <a:srgbClr val="5E5E5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we predict the average price of houses in a district given the average income of people living there?</a:t>
            </a:r>
            <a:endParaRPr lang="en-FR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794ECA-291E-F57C-81A3-1D380152F0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51" t="4828" r="7687" b="3777"/>
          <a:stretch/>
        </p:blipFill>
        <p:spPr>
          <a:xfrm>
            <a:off x="379017" y="3722839"/>
            <a:ext cx="6645601" cy="302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23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72D54-6026-AA8B-E81F-D3626B56C6B6}"/>
              </a:ext>
            </a:extLst>
          </p:cNvPr>
          <p:cNvSpPr txBox="1"/>
          <p:nvPr/>
        </p:nvSpPr>
        <p:spPr>
          <a:xfrm>
            <a:off x="374183" y="1936309"/>
            <a:ext cx="10615233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rewrite the Gaussian regression model as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we define the </a:t>
            </a:r>
            <a:r>
              <a:rPr lang="en-GB" sz="2400" b="1" dirty="0">
                <a:solidFill>
                  <a:srgbClr val="FF0000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residuals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our estimation as in</a:t>
            </a:r>
          </a:p>
          <a:p>
            <a:pPr>
              <a:lnSpc>
                <a:spcPct val="20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With a little bit of </a:t>
            </a:r>
            <a:r>
              <a:rPr lang="en-GB" sz="2400" strike="sngStrike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magic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algebra we can obtain an expression for the residuals</a:t>
            </a:r>
          </a:p>
          <a:p>
            <a:pPr>
              <a:lnSpc>
                <a:spcPct val="20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98CEC4-16AA-FC37-2967-C211DF431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276" y="2894239"/>
            <a:ext cx="29210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735E80-C2D6-A0FE-9E3D-191F372D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20" y="4487744"/>
            <a:ext cx="6065520" cy="518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856FA7-7027-737B-2E03-9989386A3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221" y="2195287"/>
            <a:ext cx="47117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1F8662-8ABF-52B0-50EF-5C3FC5A90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80" y="5474343"/>
            <a:ext cx="10058400" cy="935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95AABF-F266-A73C-9B33-CA70F86F8C7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ED69A9-53F9-81C4-63FA-F6B0F1CCE44D}"/>
              </a:ext>
            </a:extLst>
          </p:cNvPr>
          <p:cNvSpPr/>
          <p:nvPr/>
        </p:nvSpPr>
        <p:spPr>
          <a:xfrm>
            <a:off x="720408" y="921672"/>
            <a:ext cx="11218336" cy="85170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7A474-6DA0-8FE2-9357-9BA95B496560}"/>
              </a:ext>
            </a:extLst>
          </p:cNvPr>
          <p:cNvSpPr txBox="1"/>
          <p:nvPr/>
        </p:nvSpPr>
        <p:spPr>
          <a:xfrm>
            <a:off x="129920" y="1039272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2B4FB-195C-4EA3-769A-D48AC39C2781}"/>
              </a:ext>
            </a:extLst>
          </p:cNvPr>
          <p:cNvSpPr txBox="1"/>
          <p:nvPr/>
        </p:nvSpPr>
        <p:spPr>
          <a:xfrm>
            <a:off x="831247" y="1085439"/>
            <a:ext cx="111074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ensure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that the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assumptions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the model are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respected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9729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1F8662-8ABF-52B0-50EF-5C3FC5A9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41447"/>
            <a:ext cx="10972800" cy="1021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5FEFFC-5470-8710-5A81-C47941386BC1}"/>
              </a:ext>
            </a:extLst>
          </p:cNvPr>
          <p:cNvSpPr txBox="1"/>
          <p:nvPr/>
        </p:nvSpPr>
        <p:spPr>
          <a:xfrm>
            <a:off x="486573" y="3429000"/>
            <a:ext cx="11444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if the assumptions of the Gaussian simple linear regression are satisfied, then: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expectation zero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conditioned on X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show a nearly-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constant variance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distribution</a:t>
            </a: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1746BD92-C25F-AA03-DBAD-61E7B18B1686}"/>
              </a:ext>
            </a:extLst>
          </p:cNvPr>
          <p:cNvSpPr/>
          <p:nvPr/>
        </p:nvSpPr>
        <p:spPr>
          <a:xfrm rot="10800000" flipH="1">
            <a:off x="1151738" y="604289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7216B-1359-F7BA-AF40-F0D4C1C015BE}"/>
              </a:ext>
            </a:extLst>
          </p:cNvPr>
          <p:cNvSpPr txBox="1"/>
          <p:nvPr/>
        </p:nvSpPr>
        <p:spPr>
          <a:xfrm>
            <a:off x="1576534" y="6015180"/>
            <a:ext cx="95141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practice, they never are… so it should  be “almost” Gaussian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C172A-8BB9-6830-DF91-594687E9149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135856-819F-4B9D-BA98-695DE4661CBB}"/>
              </a:ext>
            </a:extLst>
          </p:cNvPr>
          <p:cNvSpPr/>
          <p:nvPr/>
        </p:nvSpPr>
        <p:spPr>
          <a:xfrm>
            <a:off x="720408" y="921672"/>
            <a:ext cx="11218336" cy="851708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807D7-77B3-BD69-54EA-10AA5E81B508}"/>
              </a:ext>
            </a:extLst>
          </p:cNvPr>
          <p:cNvSpPr txBox="1"/>
          <p:nvPr/>
        </p:nvSpPr>
        <p:spPr>
          <a:xfrm>
            <a:off x="129920" y="1039272"/>
            <a:ext cx="59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6E089A-B090-F5CC-3C2A-8BB6178753AA}"/>
              </a:ext>
            </a:extLst>
          </p:cNvPr>
          <p:cNvSpPr txBox="1"/>
          <p:nvPr/>
        </p:nvSpPr>
        <p:spPr>
          <a:xfrm>
            <a:off x="831247" y="1085439"/>
            <a:ext cx="111074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how can we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ensure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that the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assumptions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the model are </a:t>
            </a:r>
            <a:r>
              <a:rPr lang="en-US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respected</a:t>
            </a:r>
            <a:r>
              <a:rPr lang="en-US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0463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0AC51-F021-B321-B914-A78C7AD5ED4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C172A-8BB9-6830-DF91-594687E91493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BF19A-745C-82C6-7E34-2E814FB4EB4B}"/>
              </a:ext>
            </a:extLst>
          </p:cNvPr>
          <p:cNvSpPr txBox="1"/>
          <p:nvPr/>
        </p:nvSpPr>
        <p:spPr>
          <a:xfrm>
            <a:off x="486573" y="677098"/>
            <a:ext cx="11444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if the assumptions of the Gaussian simple linear regression are satisfied, then: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expectation zero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conditioned on X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show a nearly-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constant variance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residuals should have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E2049-FF05-38D1-EE31-8FDA3765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82"/>
          <a:stretch/>
        </p:blipFill>
        <p:spPr>
          <a:xfrm>
            <a:off x="1359977" y="2996059"/>
            <a:ext cx="9472046" cy="3679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D22A2-0630-D1F0-CF5A-53907E7CB0F7}"/>
              </a:ext>
            </a:extLst>
          </p:cNvPr>
          <p:cNvSpPr txBox="1"/>
          <p:nvPr/>
        </p:nvSpPr>
        <p:spPr>
          <a:xfrm>
            <a:off x="3621505" y="6454626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b="1" dirty="0">
                <a:latin typeface="Roboto Black" panose="02000000000000000000" pitchFamily="2" charset="0"/>
                <a:ea typeface="Roboto Black" panose="02000000000000000000" pitchFamily="2" charset="0"/>
              </a:rPr>
              <a:t>AvgIncome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FC180-2D8D-AD2C-CB07-98F28907D9E7}"/>
              </a:ext>
            </a:extLst>
          </p:cNvPr>
          <p:cNvSpPr txBox="1"/>
          <p:nvPr/>
        </p:nvSpPr>
        <p:spPr>
          <a:xfrm rot="16200000">
            <a:off x="1621159" y="4582911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b="1" dirty="0">
                <a:latin typeface="Roboto Black" panose="02000000000000000000" pitchFamily="2" charset="0"/>
                <a:ea typeface="Roboto Black" panose="02000000000000000000" pitchFamily="2" charset="0"/>
              </a:rPr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3871217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3CB2B-48D4-5B24-7B8B-BF9824FC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789F6D-4F1C-5F33-9772-01F7A9D6695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4686A-5398-51EE-D583-14927A90BFEE}"/>
              </a:ext>
            </a:extLst>
          </p:cNvPr>
          <p:cNvSpPr txBox="1"/>
          <p:nvPr/>
        </p:nvSpPr>
        <p:spPr>
          <a:xfrm>
            <a:off x="118241" y="9592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simple linear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1C804-F1B5-2769-4140-A02FDFEEB2B7}"/>
              </a:ext>
            </a:extLst>
          </p:cNvPr>
          <p:cNvSpPr txBox="1"/>
          <p:nvPr/>
        </p:nvSpPr>
        <p:spPr>
          <a:xfrm>
            <a:off x="118241" y="677098"/>
            <a:ext cx="114441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After using some pre-processing tricks…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Filter the </a:t>
            </a:r>
            <a:r>
              <a:rPr lang="en-GB" sz="24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thresholded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house 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Apply a logarithmic transformation to the target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46356-617C-7EF5-28C4-9A2BEB2E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" t="3356" r="4088"/>
          <a:stretch/>
        </p:blipFill>
        <p:spPr>
          <a:xfrm>
            <a:off x="230495" y="2619984"/>
            <a:ext cx="11731009" cy="3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2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B3B93-5B93-4728-4D22-B3F275D41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56A896-3307-5FBD-5268-72CCA8D5E76D}"/>
              </a:ext>
            </a:extLst>
          </p:cNvPr>
          <p:cNvSpPr txBox="1"/>
          <p:nvPr/>
        </p:nvSpPr>
        <p:spPr>
          <a:xfrm>
            <a:off x="733492" y="1649175"/>
            <a:ext cx="107250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8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final grade will be </a:t>
            </a:r>
            <a:r>
              <a:rPr lang="en-GB" sz="28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equally</a:t>
            </a:r>
            <a:r>
              <a:rPr lang="en-GB" sz="28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split between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8A27A-3329-CD65-92F0-FEB7FAC486F1}"/>
              </a:ext>
            </a:extLst>
          </p:cNvPr>
          <p:cNvSpPr txBox="1"/>
          <p:nvPr/>
        </p:nvSpPr>
        <p:spPr>
          <a:xfrm>
            <a:off x="237600" y="126402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Course evaluation: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47081D-B39F-D4CF-95BC-66C9248ABBD2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DBAF1-D27D-7629-9071-45DDF1AE3B35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7E795-5297-ECF5-1E02-C1765C2D8D73}"/>
              </a:ext>
            </a:extLst>
          </p:cNvPr>
          <p:cNvGrpSpPr/>
          <p:nvPr/>
        </p:nvGrpSpPr>
        <p:grpSpPr>
          <a:xfrm>
            <a:off x="2244852" y="2988434"/>
            <a:ext cx="7702296" cy="1266285"/>
            <a:chOff x="2529840" y="2988434"/>
            <a:chExt cx="7702296" cy="12662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035995-44EC-990B-D2A8-2FBC7455CFCB}"/>
                </a:ext>
              </a:extLst>
            </p:cNvPr>
            <p:cNvSpPr/>
            <p:nvPr/>
          </p:nvSpPr>
          <p:spPr>
            <a:xfrm>
              <a:off x="6665976" y="2988434"/>
              <a:ext cx="3566160" cy="1266285"/>
            </a:xfrm>
            <a:prstGeom prst="rect">
              <a:avLst/>
            </a:prstGeom>
            <a:solidFill>
              <a:srgbClr val="00A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3200" b="1" dirty="0">
                  <a:latin typeface="Roboto ExtraBold" panose="02000000000000000000" pitchFamily="2" charset="0"/>
                  <a:ea typeface="Roboto ExtraBold" panose="02000000000000000000" pitchFamily="2" charset="0"/>
                  <a:cs typeface="Roboto ExtraBold" panose="02000000000000000000" pitchFamily="2" charset="0"/>
                </a:rPr>
                <a:t>FINAL EXAM</a:t>
              </a:r>
            </a:p>
            <a:p>
              <a:pPr algn="ctr"/>
              <a:r>
                <a:rPr lang="en-FR" sz="3200" b="1" dirty="0">
                  <a:latin typeface="Roboto ExtraBold" panose="02000000000000000000" pitchFamily="2" charset="0"/>
                  <a:ea typeface="Roboto ExtraBold" panose="02000000000000000000" pitchFamily="2" charset="0"/>
                  <a:cs typeface="Roboto ExtraBold" panose="02000000000000000000" pitchFamily="2" charset="0"/>
                </a:rPr>
                <a:t>50%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066F29-B49E-520D-4702-924C78396957}"/>
                </a:ext>
              </a:extLst>
            </p:cNvPr>
            <p:cNvSpPr/>
            <p:nvPr/>
          </p:nvSpPr>
          <p:spPr>
            <a:xfrm>
              <a:off x="2529840" y="2988434"/>
              <a:ext cx="3566160" cy="126628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3200" b="1" dirty="0">
                  <a:latin typeface="Roboto ExtraBold" panose="02000000000000000000" pitchFamily="2" charset="0"/>
                  <a:ea typeface="Roboto ExtraBold" panose="02000000000000000000" pitchFamily="2" charset="0"/>
                  <a:cs typeface="Roboto ExtraBold" panose="02000000000000000000" pitchFamily="2" charset="0"/>
                </a:rPr>
                <a:t>TD/TP GRADES</a:t>
              </a:r>
            </a:p>
            <a:p>
              <a:pPr algn="ctr"/>
              <a:r>
                <a:rPr lang="en-FR" sz="3200" b="1" dirty="0">
                  <a:latin typeface="Roboto ExtraBold" panose="02000000000000000000" pitchFamily="2" charset="0"/>
                  <a:ea typeface="Roboto ExtraBold" panose="02000000000000000000" pitchFamily="2" charset="0"/>
                  <a:cs typeface="Roboto ExtraBold" panose="02000000000000000000" pitchFamily="2" charset="0"/>
                </a:rPr>
                <a:t>50%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231C5C6-8649-0118-B585-E75FCE608697}"/>
              </a:ext>
            </a:extLst>
          </p:cNvPr>
          <p:cNvSpPr/>
          <p:nvPr/>
        </p:nvSpPr>
        <p:spPr>
          <a:xfrm>
            <a:off x="829504" y="4710684"/>
            <a:ext cx="320040" cy="3200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BD9CC-1F93-2770-3E68-FBCBF6A91AB9}"/>
              </a:ext>
            </a:extLst>
          </p:cNvPr>
          <p:cNvSpPr txBox="1"/>
          <p:nvPr/>
        </p:nvSpPr>
        <p:spPr>
          <a:xfrm>
            <a:off x="1136829" y="4639871"/>
            <a:ext cx="444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0.20 x P + 0.30 x R + 0.50 x 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EC098-3A69-9119-6250-67C958BCE489}"/>
              </a:ext>
            </a:extLst>
          </p:cNvPr>
          <p:cNvSpPr/>
          <p:nvPr/>
        </p:nvSpPr>
        <p:spPr>
          <a:xfrm>
            <a:off x="4315968" y="5101536"/>
            <a:ext cx="1161288" cy="741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377C81-FFFB-980C-3DFD-2234454F9AB6}"/>
              </a:ext>
            </a:extLst>
          </p:cNvPr>
          <p:cNvSpPr/>
          <p:nvPr/>
        </p:nvSpPr>
        <p:spPr>
          <a:xfrm>
            <a:off x="2859024" y="5101536"/>
            <a:ext cx="1161288" cy="741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0DDA7B-7B1E-856F-9D48-3798C94A801D}"/>
              </a:ext>
            </a:extLst>
          </p:cNvPr>
          <p:cNvSpPr/>
          <p:nvPr/>
        </p:nvSpPr>
        <p:spPr>
          <a:xfrm>
            <a:off x="1417283" y="5101535"/>
            <a:ext cx="1161288" cy="741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2964AF7-D941-F693-743A-5D9EFACDF1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93189" y="5042558"/>
            <a:ext cx="387490" cy="58064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5089CF-C227-E78A-2578-3757FE691EA4}"/>
              </a:ext>
            </a:extLst>
          </p:cNvPr>
          <p:cNvSpPr txBox="1"/>
          <p:nvPr/>
        </p:nvSpPr>
        <p:spPr>
          <a:xfrm>
            <a:off x="5500951" y="5341959"/>
            <a:ext cx="4392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b="1" u="sng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Individual</a:t>
            </a:r>
            <a:r>
              <a:rPr lang="en-FR" sz="1600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performance on two data challenges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466E5E7-B70C-6D92-5C76-F28ADA063276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348940" y="5266439"/>
            <a:ext cx="738404" cy="556948"/>
          </a:xfrm>
          <a:prstGeom prst="bentConnector3">
            <a:avLst>
              <a:gd name="adj1" fmla="val 9953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DB4886-8FC1-6E68-CC8C-E1E7BBF395C2}"/>
              </a:ext>
            </a:extLst>
          </p:cNvPr>
          <p:cNvSpPr txBox="1"/>
          <p:nvPr/>
        </p:nvSpPr>
        <p:spPr>
          <a:xfrm>
            <a:off x="4020312" y="5729449"/>
            <a:ext cx="508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b="1" u="sng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</a:t>
            </a:r>
            <a:r>
              <a:rPr lang="en-FR" sz="1600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grades of three TP reports during the trimester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5C58B0-8018-D534-93EF-1684B011D0B3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1746735" y="5430684"/>
            <a:ext cx="1130420" cy="58064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D62B9F-AC75-20D5-FA0C-7C398F3F7A7F}"/>
              </a:ext>
            </a:extLst>
          </p:cNvPr>
          <p:cNvSpPr txBox="1"/>
          <p:nvPr/>
        </p:nvSpPr>
        <p:spPr>
          <a:xfrm>
            <a:off x="2602267" y="6116939"/>
            <a:ext cx="5009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b="1" u="sng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Presence</a:t>
            </a:r>
            <a:r>
              <a:rPr lang="en-FR" sz="1600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participation in the TD and TP sessions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6CA1D1-B27F-C46B-8039-3B188AC67477}"/>
              </a:ext>
            </a:extLst>
          </p:cNvPr>
          <p:cNvSpPr txBox="1"/>
          <p:nvPr/>
        </p:nvSpPr>
        <p:spPr>
          <a:xfrm>
            <a:off x="6380988" y="4272877"/>
            <a:ext cx="356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1800" dirty="0">
                <a:solidFill>
                  <a:srgbClr val="00A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3h exam similar to a TP session</a:t>
            </a:r>
            <a:endParaRPr lang="en-FR" dirty="0">
              <a:solidFill>
                <a:srgbClr val="00A2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874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327576-4F75-FC58-2710-DA0F0C5CF7B6}"/>
              </a:ext>
            </a:extLst>
          </p:cNvPr>
          <p:cNvSpPr txBox="1"/>
          <p:nvPr/>
        </p:nvSpPr>
        <p:spPr>
          <a:xfrm>
            <a:off x="569004" y="790665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next natural step would be to model the data using </a:t>
            </a:r>
            <a:r>
              <a:rPr lang="en-GB" sz="2600" i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0F407-4D9D-40BB-2F8F-FA66673B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89" y="1715844"/>
            <a:ext cx="6957822" cy="508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C59B59-11EE-2089-B6C6-F11C9FA2ADD3}"/>
              </a:ext>
            </a:extLst>
          </p:cNvPr>
          <p:cNvSpPr txBox="1"/>
          <p:nvPr/>
        </p:nvSpPr>
        <p:spPr>
          <a:xfrm>
            <a:off x="569004" y="2344333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where the </a:t>
            </a: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p+1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-dimensional vector of parameters can be estimated via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29EA1E-8CAF-C921-D069-B8EBD923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10" y="3280853"/>
            <a:ext cx="4030980" cy="5958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918B3A-90E0-205F-C1D2-6DCA05029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068" y="4281337"/>
            <a:ext cx="3976967" cy="1307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4A77CE-9020-2EA4-3AAC-8F234E7A4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000" y="4645444"/>
            <a:ext cx="3054135" cy="4504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761301-2990-2548-427D-4F4EA1299DAE}"/>
              </a:ext>
            </a:extLst>
          </p:cNvPr>
          <p:cNvSpPr txBox="1"/>
          <p:nvPr/>
        </p:nvSpPr>
        <p:spPr>
          <a:xfrm>
            <a:off x="182706" y="5878436"/>
            <a:ext cx="12009294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How to describe the statistics of the vector of estimated parameters?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D12EF9-FB8C-BBDA-CD7E-8752F803FC9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F86E-AD1B-234D-E32E-D846048802AA}"/>
              </a:ext>
            </a:extLst>
          </p:cNvPr>
          <p:cNvSpPr txBox="1"/>
          <p:nvPr/>
        </p:nvSpPr>
        <p:spPr>
          <a:xfrm>
            <a:off x="118241" y="95925"/>
            <a:ext cx="5626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</a:t>
            </a:r>
            <a:r>
              <a:rPr lang="en-FR" sz="2200" b="1" strike="sngStrike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</a:t>
            </a:r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multiple linear regression</a:t>
            </a:r>
          </a:p>
        </p:txBody>
      </p:sp>
      <p:sp>
        <p:nvSpPr>
          <p:cNvPr id="4" name="Bent Arrow 3">
            <a:extLst>
              <a:ext uri="{FF2B5EF4-FFF2-40B4-BE49-F238E27FC236}">
                <a16:creationId xmlns:a16="http://schemas.microsoft.com/office/drawing/2014/main" id="{94BF02AA-8C90-0177-FFC6-A36C0123C1AD}"/>
              </a:ext>
            </a:extLst>
          </p:cNvPr>
          <p:cNvSpPr/>
          <p:nvPr/>
        </p:nvSpPr>
        <p:spPr>
          <a:xfrm rot="10800000" flipH="1">
            <a:off x="522652" y="6002050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49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55385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84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2CF5E-97AA-937A-4468-B5F665D299C5}"/>
              </a:ext>
            </a:extLst>
          </p:cNvPr>
          <p:cNvSpPr txBox="1"/>
          <p:nvPr/>
        </p:nvSpPr>
        <p:spPr>
          <a:xfrm>
            <a:off x="118241" y="95925"/>
            <a:ext cx="52902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Basic concepts of multivariate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AE51B-12EF-C70D-D9AA-347E1641E505}"/>
              </a:ext>
            </a:extLst>
          </p:cNvPr>
          <p:cNvSpPr txBox="1"/>
          <p:nvPr/>
        </p:nvSpPr>
        <p:spPr>
          <a:xfrm>
            <a:off x="118241" y="851339"/>
            <a:ext cx="55419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a random vector defined 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AE304-08C1-06FF-432B-09175ABB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586" y="914140"/>
            <a:ext cx="518414" cy="3389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3F7D3C-1419-A4C8-8C03-CBA5F068E665}"/>
              </a:ext>
            </a:extLst>
          </p:cNvPr>
          <p:cNvGrpSpPr/>
          <p:nvPr/>
        </p:nvGrpSpPr>
        <p:grpSpPr>
          <a:xfrm>
            <a:off x="3433467" y="2140167"/>
            <a:ext cx="5455340" cy="492443"/>
            <a:chOff x="3279228" y="1925726"/>
            <a:chExt cx="5455340" cy="4924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584167-4CAD-4B28-8B81-4FB391298AA4}"/>
                </a:ext>
              </a:extLst>
            </p:cNvPr>
            <p:cNvSpPr txBox="1"/>
            <p:nvPr/>
          </p:nvSpPr>
          <p:spPr>
            <a:xfrm>
              <a:off x="3279228" y="1925726"/>
              <a:ext cx="54553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w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here each       </a:t>
              </a:r>
              <a:r>
                <a:rPr lang="en-GB" sz="2600" dirty="0" err="1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i</a:t>
              </a:r>
              <a:r>
                <a:rPr lang="en-FR" sz="2600" dirty="0">
                  <a:solidFill>
                    <a:srgbClr val="5E5E5E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s a random variable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F0F2D6-D5A8-9947-2898-E945C607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238" y="2046102"/>
              <a:ext cx="335280" cy="2794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7E2D25B-8C32-A06C-4FDC-91ED9EE0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32" y="1698030"/>
            <a:ext cx="2078701" cy="145352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0E54085-7C68-A592-0438-D908D1D0669C}"/>
              </a:ext>
            </a:extLst>
          </p:cNvPr>
          <p:cNvGrpSpPr/>
          <p:nvPr/>
        </p:nvGrpSpPr>
        <p:grpSpPr>
          <a:xfrm>
            <a:off x="1683643" y="3651023"/>
            <a:ext cx="9081336" cy="2757281"/>
            <a:chOff x="1780628" y="3539835"/>
            <a:chExt cx="9081336" cy="27572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AAA0E1-7417-FF49-66EA-F2328686F6C5}"/>
                </a:ext>
              </a:extLst>
            </p:cNvPr>
            <p:cNvSpPr txBox="1"/>
            <p:nvPr/>
          </p:nvSpPr>
          <p:spPr>
            <a:xfrm>
              <a:off x="2697568" y="3579502"/>
              <a:ext cx="18580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24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Expectation</a:t>
              </a:r>
              <a:endPara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769DFD-503F-7738-38C8-C560AA4A417A}"/>
                </a:ext>
              </a:extLst>
            </p:cNvPr>
            <p:cNvSpPr txBox="1"/>
            <p:nvPr/>
          </p:nvSpPr>
          <p:spPr>
            <a:xfrm>
              <a:off x="6643282" y="3579503"/>
              <a:ext cx="31932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FR" sz="2400" b="1" dirty="0">
                  <a:solidFill>
                    <a:srgbClr val="1F77B4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Covariance Matrix</a:t>
              </a:r>
              <a:endParaRPr lang="en-FR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26CD6A-DFF9-0BD3-18CC-8B343B31C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9983" y="5992316"/>
              <a:ext cx="3479800" cy="3048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463B4B-7E62-3C2B-195C-C1941ACA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1137" y="4143776"/>
              <a:ext cx="4483100" cy="1397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971266B-4C0F-465A-D671-6E8FD1FC6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3223" y="4171486"/>
              <a:ext cx="2806700" cy="1397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D83D8B-5F60-EAE6-4A3F-DC1F6220BA87}"/>
                </a:ext>
              </a:extLst>
            </p:cNvPr>
            <p:cNvSpPr/>
            <p:nvPr/>
          </p:nvSpPr>
          <p:spPr>
            <a:xfrm>
              <a:off x="5836793" y="3539836"/>
              <a:ext cx="5025171" cy="2258652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EA990A-BF16-983B-A742-27F00B641CB1}"/>
                </a:ext>
              </a:extLst>
            </p:cNvPr>
            <p:cNvSpPr/>
            <p:nvPr/>
          </p:nvSpPr>
          <p:spPr>
            <a:xfrm>
              <a:off x="1780628" y="3539835"/>
              <a:ext cx="3691890" cy="2258653"/>
            </a:xfrm>
            <a:prstGeom prst="rect">
              <a:avLst/>
            </a:prstGeom>
            <a:noFill/>
            <a:ln w="38100">
              <a:solidFill>
                <a:srgbClr val="1F7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3518964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895D33-2514-FE16-60A0-A2BD9A432352}"/>
              </a:ext>
            </a:extLst>
          </p:cNvPr>
          <p:cNvSpPr txBox="1"/>
          <p:nvPr/>
        </p:nvSpPr>
        <p:spPr>
          <a:xfrm>
            <a:off x="565175" y="1008134"/>
            <a:ext cx="11061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 random vector      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is a </a:t>
            </a:r>
            <a:r>
              <a:rPr lang="en-GB" sz="2400" b="1" dirty="0">
                <a:solidFill>
                  <a:srgbClr val="1F77B4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if, and only if, every linear combination </a:t>
            </a: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8966C5-ABD0-293C-06A1-E99D998B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017" y="1078148"/>
            <a:ext cx="332994" cy="280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0730F-447D-313C-6790-4D4A391D1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249" y="1697295"/>
            <a:ext cx="1349502" cy="1069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F5A4A-A74B-722E-11E6-81F53656DF43}"/>
              </a:ext>
            </a:extLst>
          </p:cNvPr>
          <p:cNvSpPr txBox="1"/>
          <p:nvPr/>
        </p:nvSpPr>
        <p:spPr>
          <a:xfrm>
            <a:off x="565174" y="3762878"/>
            <a:ext cx="90430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denote it as                               with                        and</a:t>
            </a:r>
            <a:endParaRPr lang="en-FR"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F89891-B0B8-A354-5A38-5BF9D73C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41" y="3835713"/>
            <a:ext cx="1524762" cy="403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BE26C1-F822-EB65-5B8C-BA8F0A9DF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064" y="3852223"/>
            <a:ext cx="2050542" cy="4030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D158C5-4095-3CCA-98C8-D94C62DE7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038" y="3835713"/>
            <a:ext cx="2202942" cy="4196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14CB6B-9DB7-642C-5231-62AC880102A9}"/>
              </a:ext>
            </a:extLst>
          </p:cNvPr>
          <p:cNvSpPr txBox="1"/>
          <p:nvPr/>
        </p:nvSpPr>
        <p:spPr>
          <a:xfrm>
            <a:off x="565174" y="3027052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of its components has a normal distribution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BEF4DB-5FEC-F3CE-2BD5-604FF22B7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234" y="5211490"/>
            <a:ext cx="9951532" cy="10804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824086-B66F-496C-3020-A1F20A55A6EB}"/>
              </a:ext>
            </a:extLst>
          </p:cNvPr>
          <p:cNvSpPr txBox="1"/>
          <p:nvPr/>
        </p:nvSpPr>
        <p:spPr>
          <a:xfrm>
            <a:off x="565173" y="4501412"/>
            <a:ext cx="90430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the pdf is</a:t>
            </a:r>
            <a:endParaRPr lang="en-FR" sz="2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0A0040-0EF1-ABC5-9267-DE0568358E49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</p:spTree>
    <p:extLst>
      <p:ext uri="{BB962C8B-B14F-4D97-AF65-F5344CB8AC3E}">
        <p14:creationId xmlns:p14="http://schemas.microsoft.com/office/powerpoint/2010/main" val="2568986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C54EF-38D7-CE16-AA8C-02F76C8050C8}"/>
              </a:ext>
            </a:extLst>
          </p:cNvPr>
          <p:cNvGrpSpPr>
            <a:grpSpLocks noChangeAspect="1"/>
          </p:cNvGrpSpPr>
          <p:nvPr/>
        </p:nvGrpSpPr>
        <p:grpSpPr>
          <a:xfrm>
            <a:off x="3850895" y="3121942"/>
            <a:ext cx="4046332" cy="3330902"/>
            <a:chOff x="1499539" y="4329116"/>
            <a:chExt cx="2674452" cy="204182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DE56F5-4AE5-2012-10F9-6EE38291FB45}"/>
                </a:ext>
              </a:extLst>
            </p:cNvPr>
            <p:cNvSpPr/>
            <p:nvPr/>
          </p:nvSpPr>
          <p:spPr>
            <a:xfrm rot="19639988">
              <a:off x="1989594" y="4982374"/>
              <a:ext cx="1816312" cy="6385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22FB99-ADC1-37DA-EC38-0FAC5C3C5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214" y="4466601"/>
              <a:ext cx="0" cy="1898547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F39FB8B-4CB3-0AB4-1996-E1DEBAB85682}"/>
                </a:ext>
              </a:extLst>
            </p:cNvPr>
            <p:cNvCxnSpPr>
              <a:cxnSpLocks/>
            </p:cNvCxnSpPr>
            <p:nvPr/>
          </p:nvCxnSpPr>
          <p:spPr>
            <a:xfrm>
              <a:off x="1768525" y="6249534"/>
              <a:ext cx="2049730" cy="0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A92CDC-4C5B-41FE-DC89-BDD2F1C71714}"/>
                </a:ext>
              </a:extLst>
            </p:cNvPr>
            <p:cNvSpPr txBox="1"/>
            <p:nvPr/>
          </p:nvSpPr>
          <p:spPr>
            <a:xfrm>
              <a:off x="3841091" y="6087943"/>
              <a:ext cx="332900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1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268A51-413B-3D9F-BA80-20F5B89B641F}"/>
                </a:ext>
              </a:extLst>
            </p:cNvPr>
            <p:cNvSpPr txBox="1"/>
            <p:nvPr/>
          </p:nvSpPr>
          <p:spPr>
            <a:xfrm>
              <a:off x="1499539" y="4329116"/>
              <a:ext cx="330781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2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82FE2A-B45A-0000-D376-40FFF556D5B8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A47C6-0F9C-93F1-31C4-BB047AD45323}"/>
              </a:ext>
            </a:extLst>
          </p:cNvPr>
          <p:cNvSpPr txBox="1"/>
          <p:nvPr/>
        </p:nvSpPr>
        <p:spPr>
          <a:xfrm>
            <a:off x="2042615" y="2394616"/>
            <a:ext cx="902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equidensity contours are ellipsoids centered at the mean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6EC81E-C35D-7861-C0E7-432114B0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34" y="986660"/>
            <a:ext cx="9951532" cy="1080452"/>
          </a:xfrm>
          <a:prstGeom prst="rect">
            <a:avLst/>
          </a:prstGeom>
        </p:spPr>
      </p:pic>
      <p:sp>
        <p:nvSpPr>
          <p:cNvPr id="14" name="Bent Arrow 13">
            <a:extLst>
              <a:ext uri="{FF2B5EF4-FFF2-40B4-BE49-F238E27FC236}">
                <a16:creationId xmlns:a16="http://schemas.microsoft.com/office/drawing/2014/main" id="{18EAE063-4808-C67B-7FE6-F6DAC5CBE417}"/>
              </a:ext>
            </a:extLst>
          </p:cNvPr>
          <p:cNvSpPr/>
          <p:nvPr/>
        </p:nvSpPr>
        <p:spPr>
          <a:xfrm rot="10800000" flipH="1">
            <a:off x="1609000" y="2394616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35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604E1-CCE7-B047-AECF-929A42B96EF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C54EF-38D7-CE16-AA8C-02F76C8050C8}"/>
              </a:ext>
            </a:extLst>
          </p:cNvPr>
          <p:cNvGrpSpPr>
            <a:grpSpLocks noChangeAspect="1"/>
          </p:cNvGrpSpPr>
          <p:nvPr/>
        </p:nvGrpSpPr>
        <p:grpSpPr>
          <a:xfrm>
            <a:off x="402115" y="3121942"/>
            <a:ext cx="4046332" cy="3330902"/>
            <a:chOff x="1499539" y="4329116"/>
            <a:chExt cx="2674452" cy="204182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DE56F5-4AE5-2012-10F9-6EE38291FB45}"/>
                </a:ext>
              </a:extLst>
            </p:cNvPr>
            <p:cNvSpPr/>
            <p:nvPr/>
          </p:nvSpPr>
          <p:spPr>
            <a:xfrm rot="19639988">
              <a:off x="1989594" y="4982374"/>
              <a:ext cx="1816312" cy="6385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E22FB99-ADC1-37DA-EC38-0FAC5C3C5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214" y="4466601"/>
              <a:ext cx="0" cy="1898547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F39FB8B-4CB3-0AB4-1996-E1DEBAB85682}"/>
                </a:ext>
              </a:extLst>
            </p:cNvPr>
            <p:cNvCxnSpPr>
              <a:cxnSpLocks/>
            </p:cNvCxnSpPr>
            <p:nvPr/>
          </p:nvCxnSpPr>
          <p:spPr>
            <a:xfrm>
              <a:off x="1768525" y="6249534"/>
              <a:ext cx="2049730" cy="0"/>
            </a:xfrm>
            <a:prstGeom prst="straightConnector1">
              <a:avLst/>
            </a:prstGeom>
            <a:ln w="38100">
              <a:solidFill>
                <a:srgbClr val="5E5E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A92CDC-4C5B-41FE-DC89-BDD2F1C71714}"/>
                </a:ext>
              </a:extLst>
            </p:cNvPr>
            <p:cNvSpPr txBox="1"/>
            <p:nvPr/>
          </p:nvSpPr>
          <p:spPr>
            <a:xfrm>
              <a:off x="3841091" y="6087943"/>
              <a:ext cx="332900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1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268A51-413B-3D9F-BA80-20F5B89B641F}"/>
                </a:ext>
              </a:extLst>
            </p:cNvPr>
            <p:cNvSpPr txBox="1"/>
            <p:nvPr/>
          </p:nvSpPr>
          <p:spPr>
            <a:xfrm>
              <a:off x="1499539" y="4329116"/>
              <a:ext cx="330781" cy="282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400" b="1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2400" b="1" baseline="-25000" dirty="0">
                  <a:solidFill>
                    <a:srgbClr val="5E5E5E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Lato" panose="020F0502020204030203" pitchFamily="34" charset="0"/>
                </a:rPr>
                <a:t>2</a:t>
              </a:r>
              <a:endPara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44A2FA2-96BB-8182-D7E6-41B37F647EDF}"/>
              </a:ext>
            </a:extLst>
          </p:cNvPr>
          <p:cNvSpPr txBox="1"/>
          <p:nvPr/>
        </p:nvSpPr>
        <p:spPr>
          <a:xfrm>
            <a:off x="2042615" y="2394616"/>
            <a:ext cx="9029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equidensity contours are ellipsoids centered at the mean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D952CA-F8E8-F7AD-1CC6-AB62A6CB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34" y="986660"/>
            <a:ext cx="9951532" cy="1080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82FE2A-B45A-0000-D376-40FFF556D5B8}"/>
              </a:ext>
            </a:extLst>
          </p:cNvPr>
          <p:cNvSpPr txBox="1"/>
          <p:nvPr/>
        </p:nvSpPr>
        <p:spPr>
          <a:xfrm>
            <a:off x="118241" y="95925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vectors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D335591-D6D2-2D8D-BBA8-F7CA6EAD4AD6}"/>
              </a:ext>
            </a:extLst>
          </p:cNvPr>
          <p:cNvSpPr/>
          <p:nvPr/>
        </p:nvSpPr>
        <p:spPr>
          <a:xfrm rot="10800000" flipH="1">
            <a:off x="1609000" y="2394616"/>
            <a:ext cx="361507" cy="3508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40FA65-3C49-BF21-F944-F198DDEBE688}"/>
              </a:ext>
            </a:extLst>
          </p:cNvPr>
          <p:cNvSpPr/>
          <p:nvPr/>
        </p:nvSpPr>
        <p:spPr>
          <a:xfrm>
            <a:off x="8262971" y="4411909"/>
            <a:ext cx="2748003" cy="104168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67CC85-D012-591A-206A-46F8E2F7FE50}"/>
              </a:ext>
            </a:extLst>
          </p:cNvPr>
          <p:cNvCxnSpPr>
            <a:cxnSpLocks/>
          </p:cNvCxnSpPr>
          <p:nvPr/>
        </p:nvCxnSpPr>
        <p:spPr>
          <a:xfrm flipV="1">
            <a:off x="8083867" y="3570510"/>
            <a:ext cx="0" cy="2542321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DEA00C-7D0A-1C1D-4FDD-8432FD3A9478}"/>
              </a:ext>
            </a:extLst>
          </p:cNvPr>
          <p:cNvCxnSpPr>
            <a:cxnSpLocks/>
          </p:cNvCxnSpPr>
          <p:nvPr/>
        </p:nvCxnSpPr>
        <p:spPr>
          <a:xfrm>
            <a:off x="7928503" y="4923649"/>
            <a:ext cx="3535940" cy="0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9A10E6-ABB0-835D-A21E-80CCDDFD683C}"/>
              </a:ext>
            </a:extLst>
          </p:cNvPr>
          <p:cNvSpPr txBox="1"/>
          <p:nvPr/>
        </p:nvSpPr>
        <p:spPr>
          <a:xfrm>
            <a:off x="11524768" y="4701918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Y</a:t>
            </a:r>
            <a:r>
              <a:rPr lang="en-FR" sz="2400" b="1" baseline="-25000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1</a:t>
            </a:r>
            <a:endParaRPr lang="en-FR" sz="24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7E9E1-6193-B93C-6D3F-F282EC26383A}"/>
              </a:ext>
            </a:extLst>
          </p:cNvPr>
          <p:cNvSpPr txBox="1"/>
          <p:nvPr/>
        </p:nvSpPr>
        <p:spPr>
          <a:xfrm>
            <a:off x="7521539" y="3346226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Y</a:t>
            </a:r>
            <a:r>
              <a:rPr lang="en-FR" sz="2400" b="1" baseline="-25000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2</a:t>
            </a:r>
            <a:endParaRPr lang="en-FR" sz="24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C11D32A-58D8-404B-8A4B-9FCAFE3725BD}"/>
              </a:ext>
            </a:extLst>
          </p:cNvPr>
          <p:cNvSpPr/>
          <p:nvPr/>
        </p:nvSpPr>
        <p:spPr>
          <a:xfrm>
            <a:off x="4184446" y="4911387"/>
            <a:ext cx="3251200" cy="315310"/>
          </a:xfrm>
          <a:prstGeom prst="rightArrow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B09793-462B-3E67-8C50-9180DA6E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446" y="4418832"/>
            <a:ext cx="3251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87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327576-4F75-FC58-2710-DA0F0C5CF7B6}"/>
              </a:ext>
            </a:extLst>
          </p:cNvPr>
          <p:cNvSpPr txBox="1"/>
          <p:nvPr/>
        </p:nvSpPr>
        <p:spPr>
          <a:xfrm>
            <a:off x="569004" y="790665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Coming back to our problem of Gaussian multiple linear regression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29EA1E-8CAF-C921-D069-B8EBD923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10" y="1860426"/>
            <a:ext cx="4030980" cy="5958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918B3A-90E0-205F-C1D2-6DCA0502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68" y="3003917"/>
            <a:ext cx="3976967" cy="1307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4A77CE-9020-2EA4-3AAC-8F234E7A4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000" y="3368024"/>
            <a:ext cx="3054135" cy="4504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D12EF9-FB8C-BBDA-CD7E-8752F803FC95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F86E-AD1B-234D-E32E-D846048802AA}"/>
              </a:ext>
            </a:extLst>
          </p:cNvPr>
          <p:cNvSpPr txBox="1"/>
          <p:nvPr/>
        </p:nvSpPr>
        <p:spPr>
          <a:xfrm>
            <a:off x="118241" y="95925"/>
            <a:ext cx="5626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Gaussian </a:t>
            </a:r>
            <a:r>
              <a:rPr lang="en-FR" sz="2200" b="1" strike="sngStrike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simple</a:t>
            </a:r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41B9C-AB65-3F45-9511-06C757154AFD}"/>
              </a:ext>
            </a:extLst>
          </p:cNvPr>
          <p:cNvSpPr txBox="1"/>
          <p:nvPr/>
        </p:nvSpPr>
        <p:spPr>
          <a:xfrm>
            <a:off x="569004" y="4500880"/>
            <a:ext cx="11053992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write that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493D9-BA37-EB6F-669A-AD609AF7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308" y="5306595"/>
            <a:ext cx="4977384" cy="6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7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B90009-3CCA-DD98-78D1-4C485578DAC8}"/>
              </a:ext>
            </a:extLst>
          </p:cNvPr>
          <p:cNvSpPr txBox="1"/>
          <p:nvPr/>
        </p:nvSpPr>
        <p:spPr>
          <a:xfrm>
            <a:off x="545218" y="1485988"/>
            <a:ext cx="111015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Our main reference is the book by James et al. 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"Introduction to statistical learning with applications to Python"</a:t>
            </a:r>
            <a:endParaRPr lang="en-GB" sz="2600" b="1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Another excellent reference is Hastie et al. 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"Elements of Statistical Learning”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Many of the examples in this course are taken from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Cosma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Shalizi’s</a:t>
            </a:r>
            <a:b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</a:b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	</a:t>
            </a:r>
            <a:r>
              <a:rPr lang="en-GB" sz="26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“The truth about linear regression”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links to all these materials are available on the course website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F67934-9ACB-E737-7C53-CB8531AEC42A}"/>
              </a:ext>
            </a:extLst>
          </p:cNvPr>
          <p:cNvSpPr txBox="1"/>
          <p:nvPr/>
        </p:nvSpPr>
        <p:spPr>
          <a:xfrm>
            <a:off x="237600" y="131296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Textbooks: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E3DC2B-E6B2-9F35-BC6B-D83A24F5C3A2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B05B5-4BBC-73AB-237C-8A656A28250C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</p:spTree>
    <p:extLst>
      <p:ext uri="{BB962C8B-B14F-4D97-AF65-F5344CB8AC3E}">
        <p14:creationId xmlns:p14="http://schemas.microsoft.com/office/powerpoint/2010/main" val="18829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E224C4-71F9-6272-6B9D-44C8049DDC08}"/>
              </a:ext>
            </a:extLst>
          </p:cNvPr>
          <p:cNvSpPr txBox="1"/>
          <p:nvPr/>
        </p:nvSpPr>
        <p:spPr>
          <a:xfrm>
            <a:off x="237599" y="1168088"/>
            <a:ext cx="11000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About the </a:t>
            </a:r>
            <a:r>
              <a:rPr lang="en-GB" sz="32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practical sessions </a:t>
            </a:r>
            <a:r>
              <a:rPr lang="en-GB" sz="3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aka Travaux Pratique (TP):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527F01-501C-D3B6-8887-BB2AEA6707D3}"/>
              </a:ext>
            </a:extLst>
          </p:cNvPr>
          <p:cNvSpPr/>
          <p:nvPr/>
        </p:nvSpPr>
        <p:spPr>
          <a:xfrm>
            <a:off x="0" y="0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FFBC5-FDF7-1C47-8637-6CD506127DF7}"/>
              </a:ext>
            </a:extLst>
          </p:cNvPr>
          <p:cNvSpPr txBox="1"/>
          <p:nvPr/>
        </p:nvSpPr>
        <p:spPr>
          <a:xfrm>
            <a:off x="237600" y="158400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Administrative stuff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F915D-CB90-930C-8BFE-B253559C707D}"/>
              </a:ext>
            </a:extLst>
          </p:cNvPr>
          <p:cNvSpPr txBox="1"/>
          <p:nvPr/>
        </p:nvSpPr>
        <p:spPr>
          <a:xfrm>
            <a:off x="387055" y="1188703"/>
            <a:ext cx="11417890" cy="5360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GB" sz="2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All sessions are to be done using Python -- 🙂 and 😕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Teams of three students to be declared </a:t>
            </a:r>
            <a:r>
              <a:rPr lang="en-GB" sz="2600" b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  <a:hlinkClick r:id="rId2"/>
              </a:rPr>
              <a:t>here</a:t>
            </a:r>
            <a:endParaRPr lang="en-GB" sz="2600" b="1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Each group should have a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gitlab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or </a:t>
            </a:r>
            <a:r>
              <a:rPr lang="en-GB" sz="26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github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repo to upload their reports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Three TPs with deadlines informed in the website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All reports are to be written in </a:t>
            </a:r>
            <a:r>
              <a:rPr lang="en-GB" sz="2600" b="1" dirty="0">
                <a:solidFill>
                  <a:srgbClr val="FA2743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English</a:t>
            </a:r>
            <a:r>
              <a:rPr lang="en-GB" sz="26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 in </a:t>
            </a:r>
            <a:r>
              <a:rPr lang="en-GB" sz="2600" dirty="0" err="1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ipynb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format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Suggestions: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Use as much as possible the computers from ENSIMAG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Avoid depending too much of fancy libraries and packages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1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Doing extra investigations and including references will be appreciated</a:t>
            </a:r>
          </a:p>
        </p:txBody>
      </p:sp>
    </p:spTree>
    <p:extLst>
      <p:ext uri="{BB962C8B-B14F-4D97-AF65-F5344CB8AC3E}">
        <p14:creationId xmlns:p14="http://schemas.microsoft.com/office/powerpoint/2010/main" val="386096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718953" y="3059668"/>
            <a:ext cx="67794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Roboto ExtraBold" panose="02000000000000000000" pitchFamily="2" charset="0"/>
                <a:ea typeface="Roboto ExtraBold" panose="02000000000000000000" pitchFamily="2" charset="0"/>
                <a:cs typeface="Lato" panose="020F0502020204030203" pitchFamily="34" charset="0"/>
              </a:rPr>
              <a:t>Tour on the course website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496F11-6E73-5C8D-ECC4-57BE3A2A3BF2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62344-9602-2619-D2E1-1E717CB88C5B}"/>
              </a:ext>
            </a:extLst>
          </p:cNvPr>
          <p:cNvSpPr txBox="1"/>
          <p:nvPr/>
        </p:nvSpPr>
        <p:spPr>
          <a:xfrm>
            <a:off x="1275195" y="3798332"/>
            <a:ext cx="56669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Website: </a:t>
            </a:r>
            <a:r>
              <a:rPr lang="en-GB" sz="2600" b="1" dirty="0" err="1">
                <a:solidFill>
                  <a:srgbClr val="00A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github.com</a:t>
            </a:r>
            <a:r>
              <a:rPr lang="en-GB" sz="2600" b="1" dirty="0">
                <a:solidFill>
                  <a:srgbClr val="00A2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/ISLA-Grenoble/</a:t>
            </a:r>
            <a:endParaRPr lang="en-FR" sz="2600" b="1" dirty="0">
              <a:solidFill>
                <a:srgbClr val="00A2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 descr="A collage of a person&#10;&#10;Description automatically generated">
            <a:extLst>
              <a:ext uri="{FF2B5EF4-FFF2-40B4-BE49-F238E27FC236}">
                <a16:creationId xmlns:a16="http://schemas.microsoft.com/office/drawing/2014/main" id="{AD5B038C-FBD0-7BF1-C11B-EBF481D5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906" y="763287"/>
            <a:ext cx="3555853" cy="59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0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F8AC9-9C7F-A6B8-5F47-7621DB5A5D37}"/>
              </a:ext>
            </a:extLst>
          </p:cNvPr>
          <p:cNvSpPr txBox="1"/>
          <p:nvPr/>
        </p:nvSpPr>
        <p:spPr>
          <a:xfrm>
            <a:off x="2650185" y="1214915"/>
            <a:ext cx="7063152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Administrative stuff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Course overview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Simple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4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4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Multivariate statistics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5785" y="27186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52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24703</TotalTime>
  <Words>2323</Words>
  <Application>Microsoft Macintosh PowerPoint</Application>
  <PresentationFormat>Widescreen</PresentationFormat>
  <Paragraphs>347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</vt:lpstr>
      <vt:lpstr>Calibri</vt:lpstr>
      <vt:lpstr>Calibri Light</vt:lpstr>
      <vt:lpstr>Courier New</vt:lpstr>
      <vt:lpstr>Lato</vt:lpstr>
      <vt:lpstr>Lato Black</vt:lpstr>
      <vt:lpstr>Lato Light</vt:lpstr>
      <vt:lpstr>Roboto</vt:lpstr>
      <vt:lpstr>Roboto Black</vt:lpstr>
      <vt:lpstr>Roboto ExtraBold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Rodrigues</dc:creator>
  <cp:lastModifiedBy>Pedro Rodrigues</cp:lastModifiedBy>
  <cp:revision>605</cp:revision>
  <dcterms:created xsi:type="dcterms:W3CDTF">2022-01-14T10:39:20Z</dcterms:created>
  <dcterms:modified xsi:type="dcterms:W3CDTF">2026-02-01T20:59:34Z</dcterms:modified>
</cp:coreProperties>
</file>